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  <p:sldMasterId id="2147483664" r:id="rId3"/>
    <p:sldMasterId id="2147483692" r:id="rId4"/>
  </p:sldMasterIdLst>
  <p:notesMasterIdLst>
    <p:notesMasterId r:id="rId27"/>
  </p:notesMasterIdLst>
  <p:handoutMasterIdLst>
    <p:handoutMasterId r:id="rId28"/>
  </p:handoutMasterIdLst>
  <p:sldIdLst>
    <p:sldId id="256" r:id="rId5"/>
    <p:sldId id="272" r:id="rId6"/>
    <p:sldId id="273" r:id="rId7"/>
    <p:sldId id="275" r:id="rId8"/>
    <p:sldId id="276" r:id="rId9"/>
    <p:sldId id="277" r:id="rId10"/>
    <p:sldId id="279" r:id="rId11"/>
    <p:sldId id="280" r:id="rId12"/>
    <p:sldId id="281" r:id="rId13"/>
    <p:sldId id="285" r:id="rId14"/>
    <p:sldId id="286" r:id="rId15"/>
    <p:sldId id="287" r:id="rId16"/>
    <p:sldId id="288" r:id="rId17"/>
    <p:sldId id="289" r:id="rId18"/>
    <p:sldId id="291" r:id="rId19"/>
    <p:sldId id="292" r:id="rId20"/>
    <p:sldId id="294" r:id="rId21"/>
    <p:sldId id="295" r:id="rId22"/>
    <p:sldId id="299" r:id="rId23"/>
    <p:sldId id="300" r:id="rId24"/>
    <p:sldId id="301" r:id="rId25"/>
    <p:sldId id="263" r:id="rId26"/>
  </p:sldIdLst>
  <p:sldSz cx="9144000" cy="5143500" type="screen16x9"/>
  <p:notesSz cx="6858000" cy="9144000"/>
  <p:defaultTextStyle>
    <a:defPPr>
      <a:defRPr lang="en-US"/>
    </a:defPPr>
    <a:lvl1pPr marL="0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410545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821091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231637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642182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052727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463273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873819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284364" algn="l" defTabSz="410545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B000"/>
    <a:srgbClr val="1C9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71"/>
    <p:restoredTop sz="93590"/>
  </p:normalViewPr>
  <p:slideViewPr>
    <p:cSldViewPr snapToGrid="0" snapToObjects="1">
      <p:cViewPr varScale="1">
        <p:scale>
          <a:sx n="128" d="100"/>
          <a:sy n="128" d="100"/>
        </p:scale>
        <p:origin x="704" y="168"/>
      </p:cViewPr>
      <p:guideLst>
        <p:guide orient="horz" pos="1621"/>
        <p:guide pos="2881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2" d="100"/>
          <a:sy n="62" d="100"/>
        </p:scale>
        <p:origin x="-174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>
                <a:latin typeface="Arial" panose="020B0604020202020204" pitchFamily="34" charset="0"/>
                <a:cs typeface="Arial" panose="020B0604020202020204" pitchFamily="34" charset="0"/>
              </a:rPr>
              <a:t>TechMentor Redmond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15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png>
</file>

<file path=ppt/media/image18.png>
</file>

<file path=ppt/media/image19.tiff>
</file>

<file path=ppt/media/image2.jpg>
</file>

<file path=ppt/media/image20.tiff>
</file>

<file path=ppt/media/image21.png>
</file>

<file path=ppt/media/image22.png>
</file>

<file path=ppt/media/image23.tiff>
</file>

<file path=ppt/media/image24.tiff>
</file>

<file path=ppt/media/image25.tiff>
</file>

<file path=ppt/media/image3.jpg>
</file>

<file path=ppt/media/image4.pn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090A4-23EE-3E40-9A6B-6D1C613F448F}" type="datetimeFigureOut">
              <a:rPr lang="en-US" smtClean="0"/>
              <a:t>8/8/17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CB0D4-23D8-7644-BCC8-755F56B66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13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396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978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184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450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29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73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03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29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89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gif"/><Relationship Id="rId3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gif"/><Relationship Id="rId3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gif"/><Relationship Id="rId3" Type="http://schemas.openxmlformats.org/officeDocument/2006/relationships/image" Target="../media/image6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gif"/><Relationship Id="rId3" Type="http://schemas.openxmlformats.org/officeDocument/2006/relationships/image" Target="../media/image8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57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128557" y="4236838"/>
            <a:ext cx="4529242" cy="218369"/>
          </a:xfrm>
        </p:spPr>
        <p:txBody>
          <a:bodyPr anchor="ctr"/>
          <a:lstStyle>
            <a:lvl1pPr marL="0" indent="0" algn="l">
              <a:buFontTx/>
              <a:buNone/>
              <a:defRPr sz="135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128557" y="3973207"/>
            <a:ext cx="4529242" cy="142800"/>
          </a:xfrm>
        </p:spPr>
        <p:txBody>
          <a:bodyPr anchor="ctr"/>
          <a:lstStyle>
            <a:lvl1pPr marL="0" indent="0" algn="l">
              <a:buFontTx/>
              <a:buNone/>
              <a:defRPr sz="12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128556" y="3718324"/>
            <a:ext cx="2658297" cy="21836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22982" y="3467537"/>
            <a:ext cx="1220724" cy="1220724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15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722982" y="2470192"/>
            <a:ext cx="7887251" cy="754694"/>
          </a:xfrm>
        </p:spPr>
        <p:txBody>
          <a:bodyPr/>
          <a:lstStyle>
            <a:lvl1pPr marL="0" indent="0">
              <a:buNone/>
              <a:defRPr sz="21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33772" y="2247473"/>
            <a:ext cx="8076461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723063" y="296081"/>
            <a:ext cx="7887170" cy="1785839"/>
          </a:xfrm>
        </p:spPr>
        <p:txBody>
          <a:bodyPr anchor="b"/>
          <a:lstStyle>
            <a:lvl1pPr algn="l">
              <a:defRPr sz="3374" b="0" i="0" spc="-84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1"/>
            <a:ext cx="3476624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3476625" cy="51435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097281" y="0"/>
            <a:ext cx="10972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bullet list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886200" y="246173"/>
            <a:ext cx="4847480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57837" y="1369402"/>
            <a:ext cx="2360950" cy="502682"/>
          </a:xfrm>
        </p:spPr>
        <p:txBody>
          <a:bodyPr anchor="b" anchorCtr="0"/>
          <a:lstStyle>
            <a:lvl1pPr marL="0" indent="0" algn="ctr">
              <a:buNone/>
              <a:defRPr sz="2700" baseline="0">
                <a:solidFill>
                  <a:schemeClr val="bg1"/>
                </a:solidFill>
                <a:latin typeface="+mj-lt"/>
              </a:defRPr>
            </a:lvl1pPr>
            <a:lvl2pPr marL="222805" indent="0" algn="ctr">
              <a:buNone/>
              <a:defRPr sz="2700">
                <a:latin typeface="+mj-lt"/>
              </a:defRPr>
            </a:lvl2pPr>
            <a:lvl3pPr marL="447132" indent="0" algn="ctr">
              <a:buNone/>
              <a:defRPr sz="2700">
                <a:latin typeface="+mj-lt"/>
              </a:defRPr>
            </a:lvl3pPr>
            <a:lvl4pPr marL="661988" indent="0" algn="ctr">
              <a:buNone/>
              <a:defRPr sz="2700">
                <a:latin typeface="+mj-lt"/>
              </a:defRPr>
            </a:lvl4pPr>
            <a:lvl5pPr marL="822722" indent="0" algn="ctr">
              <a:buNone/>
              <a:defRPr sz="2700">
                <a:latin typeface="+mj-lt"/>
              </a:defRPr>
            </a:lvl5pPr>
          </a:lstStyle>
          <a:p>
            <a:pPr lvl="0"/>
            <a:r>
              <a:rPr lang="en-US" dirty="0" smtClean="0"/>
              <a:t>Slide Title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>
            <a:spLocks noGrp="1"/>
          </p:cNvSpPr>
          <p:nvPr>
            <p:ph type="title" hasCustomPrompt="1"/>
          </p:nvPr>
        </p:nvSpPr>
        <p:spPr>
          <a:xfrm>
            <a:off x="1057555" y="406401"/>
            <a:ext cx="7552678" cy="2100470"/>
          </a:xfrm>
        </p:spPr>
        <p:txBody>
          <a:bodyPr anchor="b"/>
          <a:lstStyle>
            <a:lvl1pPr algn="r">
              <a:defRPr b="0" i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Section Header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33772" y="2571750"/>
            <a:ext cx="8076461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3476625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0" y="1540963"/>
            <a:ext cx="3471862" cy="38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lnSpc>
                <a:spcPts val="2250"/>
              </a:lnSpc>
            </a:pPr>
            <a:r>
              <a:rPr lang="en-US" sz="2700" dirty="0" smtClean="0">
                <a:solidFill>
                  <a:srgbClr val="FFFFFF"/>
                </a:solidFill>
                <a:latin typeface="Gotham Light"/>
                <a:ea typeface="Gotham Light" charset="0"/>
                <a:cs typeface="Gotham Light" charset="0"/>
              </a:rPr>
              <a:t>Demo</a:t>
            </a:r>
            <a:endParaRPr lang="en-US" sz="2700" dirty="0">
              <a:solidFill>
                <a:srgbClr val="FFFFFF"/>
              </a:solidFill>
              <a:latin typeface="Gotham Light"/>
              <a:ea typeface="Gotham Light" charset="0"/>
              <a:cs typeface="Gotham Light" charset="0"/>
            </a:endParaRP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886201" y="246173"/>
            <a:ext cx="4847480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 baseline="0">
                <a:solidFill>
                  <a:schemeClr val="accent2"/>
                </a:solidFill>
              </a:defRPr>
            </a:lvl1pPr>
            <a:lvl2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 marL="1714500" indent="0">
              <a:buNone/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-1097281" y="0"/>
            <a:ext cx="10972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bullet list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38099" y="1371600"/>
            <a:ext cx="3200501" cy="1822450"/>
          </a:xfrm>
        </p:spPr>
        <p:txBody>
          <a:bodyPr lIns="182880" tIns="0" rIns="182880" bIns="0" anchor="ctr"/>
          <a:lstStyle>
            <a:lvl1pPr marL="0" indent="0" algn="ctr">
              <a:buNone/>
              <a:defRPr sz="18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22805" indent="0" algn="l">
              <a:buNone/>
              <a:defRPr sz="1650"/>
            </a:lvl2pPr>
            <a:lvl3pPr marL="447132" indent="0" algn="l">
              <a:buNone/>
              <a:defRPr sz="1650"/>
            </a:lvl3pPr>
            <a:lvl4pPr marL="662307" indent="0" algn="l">
              <a:buNone/>
              <a:defRPr sz="1650"/>
            </a:lvl4pPr>
            <a:lvl5pPr marL="822542" indent="0" algn="l">
              <a:buNone/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29479" y="3426262"/>
            <a:ext cx="3821533" cy="105668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/>
            </a:lvl2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795500" y="3426262"/>
            <a:ext cx="3821533" cy="105668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5106730" y="1372045"/>
            <a:ext cx="3199070" cy="1822005"/>
          </a:xfrm>
        </p:spPr>
        <p:txBody>
          <a:bodyPr lIns="182880" tIns="0" rIns="182880" bIns="0" anchor="ctr"/>
          <a:lstStyle>
            <a:lvl1pPr marL="0" indent="0" algn="ctr">
              <a:buNone/>
              <a:defRPr sz="18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22805" indent="0" algn="l">
              <a:buNone/>
              <a:defRPr sz="1650"/>
            </a:lvl2pPr>
            <a:lvl3pPr marL="447132" indent="0" algn="l">
              <a:buNone/>
              <a:defRPr sz="1650"/>
            </a:lvl3pPr>
            <a:lvl4pPr marL="662307" indent="0" algn="l">
              <a:buNone/>
              <a:defRPr sz="1650"/>
            </a:lvl4pPr>
            <a:lvl5pPr marL="822542" indent="0" algn="l">
              <a:buNone/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975" y="1260821"/>
            <a:ext cx="7411051" cy="991186"/>
          </a:xfrm>
          <a:prstGeom prst="rect">
            <a:avLst/>
          </a:prstGeom>
        </p:spPr>
        <p:txBody>
          <a:bodyPr lIns="99148" tIns="49574" rIns="99148" bIns="49574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975" y="206498"/>
            <a:ext cx="8228051" cy="856963"/>
          </a:xfrm>
          <a:prstGeom prst="rect">
            <a:avLst/>
          </a:prstGeom>
        </p:spPr>
        <p:txBody>
          <a:bodyPr lIns="99148" tIns="49574" rIns="99148" bIns="49574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64744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11201" y="1371600"/>
            <a:ext cx="1912949" cy="1831947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3613244" y="1369413"/>
            <a:ext cx="1917516" cy="1836321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6426485" y="1381673"/>
            <a:ext cx="1891913" cy="1811802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481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3342519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6136418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2603002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6002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26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4684105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6736673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2598051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670100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743323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521899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6122949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6126428" y="2524458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5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6122949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327954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526002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481" y="2524458"/>
            <a:ext cx="2472049" cy="354734"/>
          </a:xfrm>
        </p:spPr>
        <p:txBody>
          <a:bodyPr lIns="182880" tIns="0" rIns="182880" bIns="0"/>
          <a:lstStyle>
            <a:lvl1pPr marL="0" indent="0" algn="ctr"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3332296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335775" y="2524458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1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526002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29481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3332296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6134248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662998" y="1637239"/>
            <a:ext cx="3943350" cy="261620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9886" y="1637239"/>
            <a:ext cx="3943350" cy="261620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6001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4662998" y="3066253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526002" y="3066253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4662998" y="1645159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526002" y="1645159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4672890" y="303950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1916651" y="303950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9889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038480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3282240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526001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6001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Dar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9144000" cy="29161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8859" y="420130"/>
            <a:ext cx="8084229" cy="227982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526003" y="3070656"/>
            <a:ext cx="8084228" cy="327848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493856" y="3508899"/>
            <a:ext cx="8146855" cy="1421053"/>
          </a:xfrm>
        </p:spPr>
        <p:txBody>
          <a:bodyPr anchor="t"/>
          <a:lstStyle>
            <a:lvl1pPr marL="0" indent="0">
              <a:defRPr sz="1800" baseline="0">
                <a:latin typeface="+mn-lt"/>
              </a:defRPr>
            </a:lvl1pPr>
            <a:lvl2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18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L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420130"/>
            <a:ext cx="8084229" cy="2273842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271849" y="2883859"/>
            <a:ext cx="8489092" cy="3089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26003" y="3070656"/>
            <a:ext cx="8084228" cy="327848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493856" y="3508899"/>
            <a:ext cx="8146855" cy="1421053"/>
          </a:xfrm>
        </p:spPr>
        <p:txBody>
          <a:bodyPr anchor="t"/>
          <a:lstStyle>
            <a:lvl1pPr marL="0" indent="0">
              <a:defRPr sz="1800" baseline="0">
                <a:latin typeface="+mn-lt"/>
              </a:defRPr>
            </a:lvl1pPr>
            <a:lvl2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18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1052380"/>
            <a:ext cx="8084229" cy="372840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1052380"/>
            <a:ext cx="8084229" cy="372840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73" tIns="34287" rIns="68573" bIns="3428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800" dirty="0" err="1" smtClean="0">
              <a:solidFill>
                <a:srgbClr val="FFFFFF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33772" y="581026"/>
            <a:ext cx="3674381" cy="4198334"/>
          </a:xfrm>
        </p:spPr>
        <p:txBody>
          <a:bodyPr anchor="t"/>
          <a:lstStyle>
            <a:lvl1pPr marL="0" indent="0">
              <a:spcBef>
                <a:spcPts val="1350"/>
              </a:spcBef>
              <a:buNone/>
              <a:defRPr sz="165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934345" y="581026"/>
            <a:ext cx="3675888" cy="4198334"/>
          </a:xfrm>
        </p:spPr>
        <p:txBody>
          <a:bodyPr/>
          <a:lstStyle>
            <a:lvl1pPr marL="213122" indent="-213122">
              <a:lnSpc>
                <a:spcPts val="15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650" baseline="0">
                <a:solidFill>
                  <a:schemeClr val="tx1"/>
                </a:solidFill>
              </a:defRPr>
            </a:lvl1pPr>
            <a:lvl2pPr marL="213122" indent="0">
              <a:lnSpc>
                <a:spcPts val="1500"/>
              </a:lnSpc>
              <a:buFontTx/>
              <a:buNone/>
              <a:defRPr/>
            </a:lvl2pPr>
            <a:lvl3pPr marL="213122" indent="0">
              <a:buFontTx/>
              <a:buNone/>
              <a:defRPr/>
            </a:lvl3pPr>
            <a:lvl4pPr marL="213122" indent="0">
              <a:buFontTx/>
              <a:buNone/>
              <a:defRPr/>
            </a:lvl4pPr>
            <a:lvl5pPr marL="213122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572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73" tIns="34287" rIns="68573" bIns="3428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800" dirty="0" err="1" smtClean="0">
              <a:solidFill>
                <a:srgbClr val="FFFFFF"/>
              </a:solidFill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29889" y="581026"/>
            <a:ext cx="3674381" cy="4198334"/>
          </a:xfrm>
        </p:spPr>
        <p:txBody>
          <a:bodyPr anchor="t"/>
          <a:lstStyle>
            <a:lvl1pPr marL="0" indent="0">
              <a:spcBef>
                <a:spcPts val="1350"/>
              </a:spcBef>
              <a:buNone/>
              <a:defRPr sz="1650">
                <a:solidFill>
                  <a:schemeClr val="tx1"/>
                </a:solidFill>
                <a:latin typeface="Roboto Mono" pitchFamily="2" charset="0"/>
                <a:ea typeface="Roboto Mono" pitchFamily="2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934345" y="581026"/>
            <a:ext cx="3675888" cy="4198334"/>
          </a:xfrm>
        </p:spPr>
        <p:txBody>
          <a:bodyPr/>
          <a:lstStyle>
            <a:lvl1pPr marL="213122" indent="-213122">
              <a:lnSpc>
                <a:spcPts val="15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650" baseline="0">
                <a:solidFill>
                  <a:schemeClr val="tx1"/>
                </a:solidFill>
              </a:defRPr>
            </a:lvl1pPr>
            <a:lvl2pPr marL="213122" indent="0">
              <a:lnSpc>
                <a:spcPts val="1500"/>
              </a:lnSpc>
              <a:buFontTx/>
              <a:buNone/>
              <a:defRPr/>
            </a:lvl2pPr>
            <a:lvl3pPr marL="213122" indent="0">
              <a:buFontTx/>
              <a:buNone/>
              <a:defRPr/>
            </a:lvl3pPr>
            <a:lvl4pPr marL="213122" indent="0">
              <a:buFontTx/>
              <a:buNone/>
              <a:defRPr/>
            </a:lvl4pPr>
            <a:lvl5pPr marL="213122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itle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55147" y="320028"/>
            <a:ext cx="2639105" cy="4492819"/>
          </a:xfr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  <a:latin typeface="+mn-lt"/>
              </a:defRPr>
            </a:lvl1pPr>
            <a:lvl2pPr marL="439502" indent="-216698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662306" indent="-215174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822543" indent="-160236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822542" indent="0" algn="r">
              <a:buFont typeface="Myriad Pro" panose="020B0503030403020204" pitchFamily="34" charset="0"/>
              <a:buNone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</a:lstStyle>
          <a:p>
            <a:pPr lvl="0"/>
            <a:r>
              <a:rPr lang="en-US" dirty="0" smtClean="0"/>
              <a:t>Click to add short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438525" y="320028"/>
            <a:ext cx="0" cy="449281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3802284" y="1199178"/>
            <a:ext cx="4705109" cy="2734519"/>
          </a:xfrm>
        </p:spPr>
        <p:txBody>
          <a:bodyPr anchor="ctr"/>
          <a:lstStyle>
            <a:lvl1pPr>
              <a:lnSpc>
                <a:spcPct val="100000"/>
              </a:lnSpc>
              <a:defRPr sz="2700" b="0" i="0">
                <a:latin typeface="+mj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097281" y="0"/>
            <a:ext cx="109728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slide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Image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778024" y="320028"/>
            <a:ext cx="5082266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>
                <a:solidFill>
                  <a:schemeClr val="accent1"/>
                </a:solidFill>
                <a:latin typeface="+mn-lt"/>
              </a:defRPr>
            </a:lvl1pPr>
            <a:lvl2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070372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1714500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longer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438525" y="320028"/>
            <a:ext cx="0" cy="449281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269111" y="1199178"/>
            <a:ext cx="2829917" cy="2734519"/>
          </a:xfrm>
        </p:spPr>
        <p:txBody>
          <a:bodyPr anchor="ctr"/>
          <a:lstStyle>
            <a:lvl1pPr algn="r">
              <a:lnSpc>
                <a:spcPct val="100000"/>
              </a:lnSpc>
              <a:defRPr sz="27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097281" y="0"/>
            <a:ext cx="109728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slide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4572000" y="1321594"/>
            <a:ext cx="0" cy="348410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9889" y="1321593"/>
            <a:ext cx="3864312" cy="328613"/>
          </a:xfrm>
        </p:spPr>
        <p:txBody>
          <a:bodyPr/>
          <a:lstStyle>
            <a:lvl1pPr algn="r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one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889" y="1821657"/>
            <a:ext cx="3864313" cy="2984046"/>
          </a:xfrm>
        </p:spPr>
        <p:txBody>
          <a:bodyPr/>
          <a:lstStyle>
            <a:lvl1pPr marL="0" indent="0" algn="r">
              <a:lnSpc>
                <a:spcPct val="90000"/>
              </a:lnSpc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4749800" y="1321593"/>
            <a:ext cx="3864316" cy="328613"/>
          </a:xfrm>
        </p:spPr>
        <p:txBody>
          <a:bodyPr/>
          <a:lstStyle>
            <a:lvl1pPr algn="l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two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749799" y="1821657"/>
            <a:ext cx="3864317" cy="2984046"/>
          </a:xfrm>
        </p:spPr>
        <p:txBody>
          <a:bodyPr/>
          <a:lstStyle>
            <a:lvl1pPr marL="0" indent="0" algn="l">
              <a:lnSpc>
                <a:spcPct val="90000"/>
              </a:lnSpc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511301" y="835503"/>
            <a:ext cx="6127750" cy="3472494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3599" spc="-84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This is a short, important statement to bring attention to something.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792334" y="807246"/>
            <a:ext cx="7552679" cy="2040128"/>
          </a:xfrm>
        </p:spPr>
        <p:txBody>
          <a:bodyPr anchor="b">
            <a:normAutofit/>
          </a:bodyPr>
          <a:lstStyle>
            <a:lvl1pPr algn="l">
              <a:defRPr sz="3599" spc="-84" baseline="0">
                <a:solidFill>
                  <a:schemeClr val="accent4"/>
                </a:solidFill>
                <a:latin typeface="Gotham Light" pitchFamily="50" charset="0"/>
              </a:defRPr>
            </a:lvl1pPr>
          </a:lstStyle>
          <a:p>
            <a:r>
              <a:rPr lang="en-US" dirty="0" smtClean="0"/>
              <a:t>“Click to add quote. Don’t forget quotation marks”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91986" y="2993233"/>
            <a:ext cx="7552885" cy="421481"/>
          </a:xfrm>
        </p:spPr>
        <p:txBody>
          <a:bodyPr/>
          <a:lstStyle>
            <a:lvl1pPr marL="0" indent="0">
              <a:buNone/>
              <a:defRPr sz="18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 smtClean="0"/>
              <a:t>Person Quoted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92334" y="2254996"/>
            <a:ext cx="7552679" cy="129384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99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definition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792334" y="1553903"/>
            <a:ext cx="7552679" cy="625033"/>
          </a:xfrm>
        </p:spPr>
        <p:txBody>
          <a:bodyPr anchor="b">
            <a:normAutofit/>
          </a:bodyPr>
          <a:lstStyle>
            <a:lvl1pPr algn="l">
              <a:defRPr sz="3599" spc="-84">
                <a:solidFill>
                  <a:schemeClr val="accent5"/>
                </a:solidFill>
                <a:latin typeface="+mj-lt"/>
              </a:defRPr>
            </a:lvl1pPr>
          </a:lstStyle>
          <a:p>
            <a:r>
              <a:rPr lang="en-US" dirty="0" smtClean="0"/>
              <a:t>Word to define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128557" y="4236838"/>
            <a:ext cx="4529242" cy="218369"/>
          </a:xfrm>
        </p:spPr>
        <p:txBody>
          <a:bodyPr anchor="ctr"/>
          <a:lstStyle>
            <a:lvl1pPr marL="0" indent="0" algn="l">
              <a:buFontTx/>
              <a:buNone/>
              <a:defRPr sz="135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128557" y="3973207"/>
            <a:ext cx="4529242" cy="142800"/>
          </a:xfrm>
        </p:spPr>
        <p:txBody>
          <a:bodyPr anchor="ctr"/>
          <a:lstStyle>
            <a:lvl1pPr marL="0" indent="0" algn="l">
              <a:buFontTx/>
              <a:buNone/>
              <a:defRPr sz="12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128556" y="3718324"/>
            <a:ext cx="2658297" cy="21836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22982" y="3467537"/>
            <a:ext cx="1220724" cy="1220724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15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722982" y="2470192"/>
            <a:ext cx="7887251" cy="754694"/>
          </a:xfrm>
        </p:spPr>
        <p:txBody>
          <a:bodyPr/>
          <a:lstStyle>
            <a:lvl1pPr marL="0" indent="0">
              <a:buNone/>
              <a:defRPr sz="21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33772" y="2247473"/>
            <a:ext cx="8076461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723063" y="296081"/>
            <a:ext cx="7887170" cy="1785839"/>
          </a:xfrm>
        </p:spPr>
        <p:txBody>
          <a:bodyPr anchor="b"/>
          <a:lstStyle>
            <a:lvl1pPr algn="l">
              <a:defRPr sz="3374" b="0" i="0" spc="-84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1"/>
            <a:ext cx="3476624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3476625" cy="51435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097281" y="0"/>
            <a:ext cx="10972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bullet list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886200" y="246173"/>
            <a:ext cx="4847480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57837" y="1369402"/>
            <a:ext cx="2360950" cy="502682"/>
          </a:xfrm>
        </p:spPr>
        <p:txBody>
          <a:bodyPr anchor="b" anchorCtr="0"/>
          <a:lstStyle>
            <a:lvl1pPr marL="0" indent="0" algn="ctr">
              <a:buNone/>
              <a:defRPr sz="2700" baseline="0">
                <a:solidFill>
                  <a:schemeClr val="bg1"/>
                </a:solidFill>
                <a:latin typeface="+mj-lt"/>
              </a:defRPr>
            </a:lvl1pPr>
            <a:lvl2pPr marL="222805" indent="0" algn="ctr">
              <a:buNone/>
              <a:defRPr sz="2700">
                <a:latin typeface="+mj-lt"/>
              </a:defRPr>
            </a:lvl2pPr>
            <a:lvl3pPr marL="447132" indent="0" algn="ctr">
              <a:buNone/>
              <a:defRPr sz="2700">
                <a:latin typeface="+mj-lt"/>
              </a:defRPr>
            </a:lvl3pPr>
            <a:lvl4pPr marL="661988" indent="0" algn="ctr">
              <a:buNone/>
              <a:defRPr sz="2700">
                <a:latin typeface="+mj-lt"/>
              </a:defRPr>
            </a:lvl4pPr>
            <a:lvl5pPr marL="822722" indent="0" algn="ctr">
              <a:buNone/>
              <a:defRPr sz="2700">
                <a:latin typeface="+mj-lt"/>
              </a:defRPr>
            </a:lvl5pPr>
          </a:lstStyle>
          <a:p>
            <a:pPr lvl="0"/>
            <a:r>
              <a:rPr lang="en-US" dirty="0" smtClean="0"/>
              <a:t>Slide Title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>
            <a:spLocks noGrp="1"/>
          </p:cNvSpPr>
          <p:nvPr>
            <p:ph type="title" hasCustomPrompt="1"/>
          </p:nvPr>
        </p:nvSpPr>
        <p:spPr>
          <a:xfrm>
            <a:off x="1057555" y="406401"/>
            <a:ext cx="7552678" cy="2100470"/>
          </a:xfrm>
        </p:spPr>
        <p:txBody>
          <a:bodyPr anchor="b"/>
          <a:lstStyle>
            <a:lvl1pPr algn="r">
              <a:defRPr b="0" i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Section Header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33772" y="2571750"/>
            <a:ext cx="8076461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3476625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76625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0" y="1540963"/>
            <a:ext cx="3471862" cy="38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lnSpc>
                <a:spcPts val="2250"/>
              </a:lnSpc>
            </a:pPr>
            <a:r>
              <a:rPr lang="en-US" sz="2700" dirty="0" smtClean="0">
                <a:solidFill>
                  <a:srgbClr val="FFFFFF"/>
                </a:solidFill>
                <a:latin typeface="Gotham Light"/>
                <a:ea typeface="Gotham Light" charset="0"/>
                <a:cs typeface="Gotham Light" charset="0"/>
              </a:rPr>
              <a:t>Demo</a:t>
            </a:r>
            <a:endParaRPr lang="en-US" sz="2700" dirty="0">
              <a:solidFill>
                <a:srgbClr val="FFFFFF"/>
              </a:solidFill>
              <a:latin typeface="Gotham Light"/>
              <a:ea typeface="Gotham Light" charset="0"/>
              <a:cs typeface="Gotham Light" charset="0"/>
            </a:endParaRP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886201" y="246173"/>
            <a:ext cx="4847480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 baseline="0">
                <a:solidFill>
                  <a:schemeClr val="accent2"/>
                </a:solidFill>
              </a:defRPr>
            </a:lvl1pPr>
            <a:lvl2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 marL="1714500" indent="0">
              <a:buNone/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-1097281" y="0"/>
            <a:ext cx="10972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bullet list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38099" y="1371600"/>
            <a:ext cx="3200501" cy="1822450"/>
          </a:xfrm>
        </p:spPr>
        <p:txBody>
          <a:bodyPr lIns="182880" tIns="0" rIns="182880" bIns="0" anchor="ctr"/>
          <a:lstStyle>
            <a:lvl1pPr marL="0" indent="0" algn="ctr">
              <a:buNone/>
              <a:defRPr sz="18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22805" indent="0" algn="l">
              <a:buNone/>
              <a:defRPr sz="1650"/>
            </a:lvl2pPr>
            <a:lvl3pPr marL="447132" indent="0" algn="l">
              <a:buNone/>
              <a:defRPr sz="1650"/>
            </a:lvl3pPr>
            <a:lvl4pPr marL="662307" indent="0" algn="l">
              <a:buNone/>
              <a:defRPr sz="1650"/>
            </a:lvl4pPr>
            <a:lvl5pPr marL="822542" indent="0" algn="l">
              <a:buNone/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29479" y="3426262"/>
            <a:ext cx="3821533" cy="105668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/>
            </a:lvl2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795500" y="3426262"/>
            <a:ext cx="3821533" cy="105668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5106730" y="1372045"/>
            <a:ext cx="3199070" cy="1822005"/>
          </a:xfrm>
        </p:spPr>
        <p:txBody>
          <a:bodyPr lIns="182880" tIns="0" rIns="182880" bIns="0" anchor="ctr"/>
          <a:lstStyle>
            <a:lvl1pPr marL="0" indent="0" algn="ctr">
              <a:buNone/>
              <a:defRPr sz="18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22805" indent="0" algn="l">
              <a:buNone/>
              <a:defRPr sz="1650"/>
            </a:lvl2pPr>
            <a:lvl3pPr marL="447132" indent="0" algn="l">
              <a:buNone/>
              <a:defRPr sz="1650"/>
            </a:lvl3pPr>
            <a:lvl4pPr marL="662307" indent="0" algn="l">
              <a:buNone/>
              <a:defRPr sz="1650"/>
            </a:lvl4pPr>
            <a:lvl5pPr marL="822542" indent="0" algn="l">
              <a:buNone/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11201" y="1371600"/>
            <a:ext cx="1912949" cy="1831947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3613244" y="1369413"/>
            <a:ext cx="1917516" cy="1836321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6426485" y="1381673"/>
            <a:ext cx="1891913" cy="1811802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481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3342519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6136418" y="3426384"/>
            <a:ext cx="2472049" cy="923330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450"/>
              </a:spcBef>
              <a:buNone/>
              <a:defRPr sz="15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2603002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6002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26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4684105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6736673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2598051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670100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743323" y="3512952"/>
            <a:ext cx="1877444" cy="923330"/>
          </a:xfrm>
        </p:spPr>
        <p:txBody>
          <a:bodyPr lIns="182880" tIns="0" rIns="182880" bIns="0"/>
          <a:lstStyle>
            <a:lvl1pPr marL="0" indent="0" algn="ctr">
              <a:spcBef>
                <a:spcPts val="450"/>
              </a:spcBef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 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521899" y="1373505"/>
            <a:ext cx="1877444" cy="1993900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6122949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6126428" y="2524458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5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6122949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327954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526002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481" y="2524458"/>
            <a:ext cx="2472049" cy="354734"/>
          </a:xfrm>
        </p:spPr>
        <p:txBody>
          <a:bodyPr lIns="182880" tIns="0" rIns="182880" bIns="0"/>
          <a:lstStyle>
            <a:lvl1pPr marL="0" indent="0" algn="ctr"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3332296" y="1371601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335775" y="2524458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1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526002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29481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3332296" y="3019528"/>
            <a:ext cx="2483348" cy="1045469"/>
          </a:xfrm>
        </p:spPr>
        <p:txBody>
          <a:bodyPr lIns="182880" tIns="0" rIns="182880" bIns="0" anchor="ctr"/>
          <a:lstStyle>
            <a:lvl1pPr marL="0" indent="0" algn="ctr">
              <a:buNone/>
              <a:defRPr sz="165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1650"/>
            </a:lvl2pPr>
            <a:lvl3pPr algn="ctr">
              <a:defRPr sz="1650"/>
            </a:lvl3pPr>
            <a:lvl4pPr algn="ctr">
              <a:defRPr sz="1650"/>
            </a:lvl4pPr>
            <a:lvl5pPr algn="ctr">
              <a:defRPr sz="1650"/>
            </a:lvl5pPr>
          </a:lstStyle>
          <a:p>
            <a:pPr lvl="0"/>
            <a:r>
              <a:rPr lang="en-US" dirty="0" smtClean="0"/>
              <a:t>Click to add image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6134248" y="4172386"/>
            <a:ext cx="2472049" cy="354734"/>
          </a:xfrm>
        </p:spPr>
        <p:txBody>
          <a:bodyPr lIns="182880" tIns="0" rIns="182880" bIns="0"/>
          <a:lstStyle>
            <a:lvl1pPr algn="ctr"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662998" y="1637239"/>
            <a:ext cx="3943350" cy="261620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9886" y="1637239"/>
            <a:ext cx="3943350" cy="261620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6001" y="1633938"/>
            <a:ext cx="2571750" cy="2622550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4662998" y="3066253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526002" y="3066253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4662998" y="1645159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526002" y="1645159"/>
            <a:ext cx="3943350" cy="1214156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4672890" y="303950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1916651" y="303950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9889" y="163068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038480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3282240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526001" y="3031889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038480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3282240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526001" y="1623060"/>
            <a:ext cx="2571750" cy="1232771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18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Dar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9144000" cy="29161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1350" dirty="0" err="1" smtClean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8859" y="420130"/>
            <a:ext cx="8084229" cy="227982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526003" y="3070656"/>
            <a:ext cx="8084228" cy="327848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493856" y="3508899"/>
            <a:ext cx="8146855" cy="1421053"/>
          </a:xfrm>
        </p:spPr>
        <p:txBody>
          <a:bodyPr anchor="t"/>
          <a:lstStyle>
            <a:lvl1pPr marL="0" indent="0">
              <a:defRPr sz="1800" baseline="0">
                <a:latin typeface="+mn-lt"/>
              </a:defRPr>
            </a:lvl1pPr>
            <a:lvl2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18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 (L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420130"/>
            <a:ext cx="8084229" cy="2273842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271849" y="2883859"/>
            <a:ext cx="8489092" cy="3089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26003" y="3070656"/>
            <a:ext cx="8084228" cy="327848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493856" y="3508899"/>
            <a:ext cx="8146855" cy="1421053"/>
          </a:xfrm>
        </p:spPr>
        <p:txBody>
          <a:bodyPr anchor="t"/>
          <a:lstStyle>
            <a:lvl1pPr marL="0" indent="0">
              <a:defRPr sz="1800" baseline="0">
                <a:latin typeface="+mn-lt"/>
              </a:defRPr>
            </a:lvl1pPr>
            <a:lvl2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18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18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1052380"/>
            <a:ext cx="8084229" cy="372840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6001" y="1052380"/>
            <a:ext cx="8084229" cy="372840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73" tIns="34287" rIns="68573" bIns="3428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800" dirty="0" err="1" smtClean="0">
              <a:solidFill>
                <a:srgbClr val="FFFFFF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33772" y="581026"/>
            <a:ext cx="3674381" cy="4198334"/>
          </a:xfrm>
        </p:spPr>
        <p:txBody>
          <a:bodyPr anchor="t"/>
          <a:lstStyle>
            <a:lvl1pPr marL="0" indent="0">
              <a:spcBef>
                <a:spcPts val="1350"/>
              </a:spcBef>
              <a:buNone/>
              <a:defRPr sz="165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934345" y="581026"/>
            <a:ext cx="3675888" cy="4198334"/>
          </a:xfrm>
        </p:spPr>
        <p:txBody>
          <a:bodyPr/>
          <a:lstStyle>
            <a:lvl1pPr marL="213122" indent="-213122">
              <a:lnSpc>
                <a:spcPts val="15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650" baseline="0">
                <a:solidFill>
                  <a:schemeClr val="tx1"/>
                </a:solidFill>
              </a:defRPr>
            </a:lvl1pPr>
            <a:lvl2pPr marL="213122" indent="0">
              <a:lnSpc>
                <a:spcPts val="1500"/>
              </a:lnSpc>
              <a:buFontTx/>
              <a:buNone/>
              <a:defRPr/>
            </a:lvl2pPr>
            <a:lvl3pPr marL="213122" indent="0">
              <a:buFontTx/>
              <a:buNone/>
              <a:defRPr/>
            </a:lvl3pPr>
            <a:lvl4pPr marL="213122" indent="0">
              <a:buFontTx/>
              <a:buNone/>
              <a:defRPr/>
            </a:lvl4pPr>
            <a:lvl5pPr marL="213122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Note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572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73" tIns="34287" rIns="68573" bIns="3428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en-US" sz="1800" dirty="0" err="1" smtClean="0">
              <a:solidFill>
                <a:srgbClr val="FFFFFF"/>
              </a:solidFill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29889" y="581026"/>
            <a:ext cx="3674381" cy="4198334"/>
          </a:xfrm>
        </p:spPr>
        <p:txBody>
          <a:bodyPr anchor="t"/>
          <a:lstStyle>
            <a:lvl1pPr marL="0" indent="0">
              <a:spcBef>
                <a:spcPts val="1350"/>
              </a:spcBef>
              <a:buNone/>
              <a:defRPr sz="1650">
                <a:solidFill>
                  <a:schemeClr val="tx1"/>
                </a:solidFill>
                <a:latin typeface="Roboto Mono" pitchFamily="2" charset="0"/>
                <a:ea typeface="Roboto Mono" pitchFamily="2" charset="0"/>
              </a:defRPr>
            </a:lvl1pPr>
            <a:lvl2pPr marL="22280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447131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662306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822540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 smtClean="0"/>
              <a:t>Click to add 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934345" y="581026"/>
            <a:ext cx="3675888" cy="4198334"/>
          </a:xfrm>
        </p:spPr>
        <p:txBody>
          <a:bodyPr/>
          <a:lstStyle>
            <a:lvl1pPr marL="213122" indent="-213122">
              <a:lnSpc>
                <a:spcPts val="15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650" baseline="0">
                <a:solidFill>
                  <a:schemeClr val="tx1"/>
                </a:solidFill>
              </a:defRPr>
            </a:lvl1pPr>
            <a:lvl2pPr marL="213122" indent="0">
              <a:lnSpc>
                <a:spcPts val="1500"/>
              </a:lnSpc>
              <a:buFontTx/>
              <a:buNone/>
              <a:defRPr/>
            </a:lvl2pPr>
            <a:lvl3pPr marL="213122" indent="0">
              <a:buFontTx/>
              <a:buNone/>
              <a:defRPr/>
            </a:lvl3pPr>
            <a:lvl4pPr marL="213122" indent="0">
              <a:buFontTx/>
              <a:buNone/>
              <a:defRPr/>
            </a:lvl4pPr>
            <a:lvl5pPr marL="213122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a note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Line your note up with the corresponding code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itle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55147" y="320028"/>
            <a:ext cx="2639105" cy="4492819"/>
          </a:xfr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  <a:latin typeface="+mn-lt"/>
              </a:defRPr>
            </a:lvl1pPr>
            <a:lvl2pPr marL="439502" indent="-216698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662306" indent="-215174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822543" indent="-160236" algn="r">
              <a:buFont typeface="Myriad Pro" panose="020B0503030403020204" pitchFamily="34" charset="0"/>
              <a:buChar char=" "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822542" indent="0" algn="r">
              <a:buFont typeface="Myriad Pro" panose="020B0503030403020204" pitchFamily="34" charset="0"/>
              <a:buNone/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</a:lstStyle>
          <a:p>
            <a:pPr lvl="0"/>
            <a:r>
              <a:rPr lang="en-US" dirty="0" smtClean="0"/>
              <a:t>Click to add short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438525" y="320028"/>
            <a:ext cx="0" cy="449281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3802284" y="1199178"/>
            <a:ext cx="4705109" cy="2734519"/>
          </a:xfrm>
        </p:spPr>
        <p:txBody>
          <a:bodyPr anchor="ctr"/>
          <a:lstStyle>
            <a:lvl1pPr>
              <a:lnSpc>
                <a:spcPct val="100000"/>
              </a:lnSpc>
              <a:defRPr sz="2700" b="0" i="0">
                <a:latin typeface="+mj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097281" y="0"/>
            <a:ext cx="109728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slide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Image |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778024" y="320028"/>
            <a:ext cx="5082266" cy="4492819"/>
          </a:xfrm>
        </p:spPr>
        <p:txBody>
          <a:bodyPr anchor="ctr"/>
          <a:lstStyle>
            <a:lvl1pPr algn="l">
              <a:lnSpc>
                <a:spcPct val="100000"/>
              </a:lnSpc>
              <a:defRPr sz="1800">
                <a:solidFill>
                  <a:schemeClr val="accent1"/>
                </a:solidFill>
                <a:latin typeface="+mn-lt"/>
              </a:defRPr>
            </a:lvl1pPr>
            <a:lvl2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18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070372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1714500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longer text 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438525" y="320028"/>
            <a:ext cx="0" cy="449281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269111" y="1199178"/>
            <a:ext cx="2829917" cy="2734519"/>
          </a:xfrm>
        </p:spPr>
        <p:txBody>
          <a:bodyPr anchor="ctr"/>
          <a:lstStyle>
            <a:lvl1pPr algn="r">
              <a:lnSpc>
                <a:spcPct val="100000"/>
              </a:lnSpc>
              <a:defRPr sz="27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 smtClean="0"/>
              <a:t>Click to Add Title or Click Icon to Add Graphic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1097281" y="0"/>
            <a:ext cx="109728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800"/>
            <a:r>
              <a:rPr lang="en-US" sz="1050" dirty="0" smtClean="0">
                <a:solidFill>
                  <a:srgbClr val="404040"/>
                </a:solidFill>
              </a:rPr>
              <a:t>This slide is </a:t>
            </a:r>
            <a:r>
              <a:rPr lang="en-US" sz="1050" b="1" dirty="0" smtClean="0">
                <a:solidFill>
                  <a:srgbClr val="F05A28"/>
                </a:solidFill>
              </a:rPr>
              <a:t>preset</a:t>
            </a:r>
            <a:r>
              <a:rPr lang="en-US" sz="1050" dirty="0" smtClean="0">
                <a:solidFill>
                  <a:srgbClr val="F05A28"/>
                </a:solidFill>
              </a:rPr>
              <a:t> </a:t>
            </a:r>
            <a:r>
              <a:rPr lang="en-US" sz="1050" dirty="0" smtClean="0">
                <a:solidFill>
                  <a:srgbClr val="404040"/>
                </a:solidFill>
              </a:rPr>
              <a:t>with </a:t>
            </a:r>
            <a:r>
              <a:rPr lang="en-US" sz="1050" b="1" dirty="0" smtClean="0">
                <a:solidFill>
                  <a:srgbClr val="F05A28"/>
                </a:solidFill>
              </a:rPr>
              <a:t>animations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4572000" y="1321594"/>
            <a:ext cx="0" cy="348410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29889" y="1321593"/>
            <a:ext cx="3864312" cy="328613"/>
          </a:xfrm>
        </p:spPr>
        <p:txBody>
          <a:bodyPr/>
          <a:lstStyle>
            <a:lvl1pPr algn="r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one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29889" y="1821657"/>
            <a:ext cx="3864313" cy="2984046"/>
          </a:xfrm>
        </p:spPr>
        <p:txBody>
          <a:bodyPr/>
          <a:lstStyle>
            <a:lvl1pPr marL="0" indent="0" algn="r">
              <a:lnSpc>
                <a:spcPct val="90000"/>
              </a:lnSpc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4749800" y="1321593"/>
            <a:ext cx="3864316" cy="328613"/>
          </a:xfrm>
        </p:spPr>
        <p:txBody>
          <a:bodyPr/>
          <a:lstStyle>
            <a:lvl1pPr algn="l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Compare item two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749799" y="1821657"/>
            <a:ext cx="3864317" cy="2984046"/>
          </a:xfrm>
        </p:spPr>
        <p:txBody>
          <a:bodyPr/>
          <a:lstStyle>
            <a:lvl1pPr marL="0" indent="0" algn="l">
              <a:lnSpc>
                <a:spcPct val="90000"/>
              </a:lnSpc>
              <a:buNone/>
              <a:defRPr sz="15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511301" y="835503"/>
            <a:ext cx="6127750" cy="3472494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3599" spc="-84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This is a short, important statement to bring attention to something.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792334" y="807246"/>
            <a:ext cx="7552679" cy="2040128"/>
          </a:xfrm>
        </p:spPr>
        <p:txBody>
          <a:bodyPr anchor="b">
            <a:normAutofit/>
          </a:bodyPr>
          <a:lstStyle>
            <a:lvl1pPr algn="l">
              <a:defRPr sz="3599" spc="-84" baseline="0">
                <a:solidFill>
                  <a:schemeClr val="accent4"/>
                </a:solidFill>
                <a:latin typeface="Gotham Light" pitchFamily="50" charset="0"/>
              </a:defRPr>
            </a:lvl1pPr>
          </a:lstStyle>
          <a:p>
            <a:r>
              <a:rPr lang="en-US" dirty="0" smtClean="0"/>
              <a:t>“Click to add quote. Don’t forget quotation marks”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91986" y="2993233"/>
            <a:ext cx="7552885" cy="421481"/>
          </a:xfrm>
        </p:spPr>
        <p:txBody>
          <a:bodyPr/>
          <a:lstStyle>
            <a:lvl1pPr marL="0" indent="0">
              <a:buNone/>
              <a:defRPr sz="18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 smtClean="0"/>
              <a:t>Person Quoted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92334" y="2254996"/>
            <a:ext cx="7552679" cy="129384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99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Click to add definition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792334" y="1553903"/>
            <a:ext cx="7552679" cy="625033"/>
          </a:xfrm>
        </p:spPr>
        <p:txBody>
          <a:bodyPr anchor="b">
            <a:normAutofit/>
          </a:bodyPr>
          <a:lstStyle>
            <a:lvl1pPr algn="l">
              <a:defRPr sz="3599" spc="-84">
                <a:solidFill>
                  <a:schemeClr val="accent5"/>
                </a:solidFill>
                <a:latin typeface="+mj-lt"/>
              </a:defRPr>
            </a:lvl1pPr>
          </a:lstStyle>
          <a:p>
            <a:r>
              <a:rPr lang="en-US" dirty="0" smtClean="0"/>
              <a:t>Word to define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3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40.xml"/><Relationship Id="rId28" Type="http://schemas.openxmlformats.org/officeDocument/2006/relationships/theme" Target="../theme/theme3.xml"/><Relationship Id="rId29" Type="http://schemas.openxmlformats.org/officeDocument/2006/relationships/image" Target="../media/image4.png"/><Relationship Id="rId30" Type="http://schemas.microsoft.com/office/2007/relationships/hdphoto" Target="../media/hdphoto1.wdp"/><Relationship Id="rId10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7.xml"/><Relationship Id="rId28" Type="http://schemas.openxmlformats.org/officeDocument/2006/relationships/theme" Target="../theme/theme4.xml"/><Relationship Id="rId29" Type="http://schemas.openxmlformats.org/officeDocument/2006/relationships/image" Target="../media/image4.png"/><Relationship Id="rId30" Type="http://schemas.microsoft.com/office/2007/relationships/hdphoto" Target="../media/hdphoto1.wdp"/><Relationship Id="rId10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2.xml"/><Relationship Id="rId3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7" Type="http://schemas.openxmlformats.org/officeDocument/2006/relationships/slideLayout" Target="../slideLayouts/slideLayout47.xml"/><Relationship Id="rId8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425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41054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7910" indent="-307910" algn="l" defTabSz="410545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7136" indent="-256591" algn="l" defTabSz="410545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6363" indent="-205272" algn="l" defTabSz="410545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909" indent="-205272" algn="l" defTabSz="410545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7454" indent="-205272" algn="l" defTabSz="410545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7999" indent="-205272" algn="l" defTabSz="41054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68545" indent="-205272" algn="l" defTabSz="41054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9091" indent="-205272" algn="l" defTabSz="41054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89636" indent="-205272" algn="l" defTabSz="41054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10545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21091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31637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42182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2727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63273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73819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84364" algn="l" defTabSz="41054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defTabSz="914400">
              <a:defRPr/>
            </a:pPr>
            <a:fld id="{AADEF755-0B60-4A3E-9C6A-4CADF1C89A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 defTabSz="914400">
                <a:defRPr/>
              </a:pPr>
              <a:t>8/8/17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defTabSz="914400"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9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iming>
    <p:tnLst>
      <p:par>
        <p:cTn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rgbClr val="F15B26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9889" y="1073176"/>
            <a:ext cx="8084228" cy="37076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9889" y="37881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/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190" y="4638547"/>
            <a:ext cx="337368" cy="33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93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defTabSz="439502" rtl="0" eaLnBrk="1" latinLnBrk="0" hangingPunct="1">
        <a:lnSpc>
          <a:spcPct val="85000"/>
        </a:lnSpc>
        <a:spcBef>
          <a:spcPct val="0"/>
        </a:spcBef>
        <a:buNone/>
        <a:defRPr sz="27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42863" indent="-42863" algn="l" defTabSz="439502" rtl="0" eaLnBrk="1" latinLnBrk="0" hangingPunct="1">
        <a:lnSpc>
          <a:spcPct val="100000"/>
        </a:lnSpc>
        <a:spcBef>
          <a:spcPts val="1350"/>
        </a:spcBef>
        <a:buClrTx/>
        <a:buSzPct val="75000"/>
        <a:buFont typeface="Myriad Pro" panose="020B0503030403020204" pitchFamily="34" charset="0"/>
        <a:buChar char=" "/>
        <a:defRPr sz="18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439502" indent="-216698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-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662306" indent="-215174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•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900113" indent="-238125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Wingdings" panose="05000000000000000000" pitchFamily="2" charset="2"/>
        <a:buChar char="§"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028700" indent="-205979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289447" indent="-219075" algn="l" defTabSz="439502" rtl="0" eaLnBrk="1" latinLnBrk="0" hangingPunct="1">
        <a:spcBef>
          <a:spcPts val="336"/>
        </a:spcBef>
        <a:buClr>
          <a:schemeClr val="tx1"/>
        </a:buClr>
        <a:buSzPct val="70000"/>
        <a:buFont typeface="Montserrat"/>
        <a:buChar char=" "/>
        <a:defRPr lang="en-US" sz="18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1502569" indent="-216694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1714500" indent="-211931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1928813" indent="-214313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9502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9005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850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801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7513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7016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651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6021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9889" y="1073176"/>
            <a:ext cx="8084228" cy="37076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9889" y="378814"/>
            <a:ext cx="8084228" cy="327848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/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190" y="4638547"/>
            <a:ext cx="337368" cy="33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defTabSz="439502" rtl="0" eaLnBrk="1" latinLnBrk="0" hangingPunct="1">
        <a:lnSpc>
          <a:spcPct val="85000"/>
        </a:lnSpc>
        <a:spcBef>
          <a:spcPct val="0"/>
        </a:spcBef>
        <a:buNone/>
        <a:defRPr sz="27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42863" indent="-42863" algn="l" defTabSz="439502" rtl="0" eaLnBrk="1" latinLnBrk="0" hangingPunct="1">
        <a:lnSpc>
          <a:spcPct val="100000"/>
        </a:lnSpc>
        <a:spcBef>
          <a:spcPts val="1350"/>
        </a:spcBef>
        <a:buClrTx/>
        <a:buSzPct val="75000"/>
        <a:buFont typeface="Myriad Pro" panose="020B0503030403020204" pitchFamily="34" charset="0"/>
        <a:buChar char=" "/>
        <a:defRPr sz="18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439502" indent="-216698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-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662306" indent="-215174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•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900113" indent="-238125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Wingdings" panose="05000000000000000000" pitchFamily="2" charset="2"/>
        <a:buChar char="§"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028700" indent="-205979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289447" indent="-219075" algn="l" defTabSz="439502" rtl="0" eaLnBrk="1" latinLnBrk="0" hangingPunct="1">
        <a:spcBef>
          <a:spcPts val="336"/>
        </a:spcBef>
        <a:buClr>
          <a:schemeClr val="tx1"/>
        </a:buClr>
        <a:buSzPct val="70000"/>
        <a:buFont typeface="Montserrat"/>
        <a:buChar char=" "/>
        <a:defRPr lang="en-US" sz="18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1502569" indent="-216694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1714500" indent="-211931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1928813" indent="-214313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9502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9005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850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801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7513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7016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651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6021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tiff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9.png"/><Relationship Id="rId3" Type="http://schemas.openxmlformats.org/officeDocument/2006/relationships/image" Target="../media/image2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21.png"/><Relationship Id="rId3" Type="http://schemas.openxmlformats.org/officeDocument/2006/relationships/hyperlink" Target="https://github.com/PowerShell/JEA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6.tiff"/><Relationship Id="rId6" Type="http://schemas.openxmlformats.org/officeDocument/2006/relationships/image" Target="../media/image23.tiff"/><Relationship Id="rId7" Type="http://schemas.openxmlformats.org/officeDocument/2006/relationships/image" Target="../media/image24.tiff"/><Relationship Id="rId8" Type="http://schemas.openxmlformats.org/officeDocument/2006/relationships/image" Target="../media/image25.tiff"/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6" Type="http://schemas.openxmlformats.org/officeDocument/2006/relationships/image" Target="../media/image14.tiff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766318" y="1321582"/>
            <a:ext cx="7835308" cy="128647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7998" tIns="48195" rIns="97998" bIns="48195" anchor="b">
            <a:prstTxWarp prst="textNoShape">
              <a:avLst/>
            </a:prstTxWarp>
          </a:bodyPr>
          <a:lstStyle/>
          <a:p>
            <a:pPr algn="r" defTabSz="972550" eaLnBrk="0" hangingPunct="0"/>
            <a:r>
              <a:rPr lang="en-US" sz="4300" b="1" dirty="0" smtClean="0">
                <a:latin typeface="+mj-lt"/>
                <a:cs typeface="Courier New" panose="02070309020205020404" pitchFamily="49" charset="0"/>
              </a:rPr>
              <a:t>W02 </a:t>
            </a:r>
            <a:r>
              <a:rPr lang="en-US" sz="4300" b="1" dirty="0">
                <a:latin typeface="+mj-lt"/>
                <a:cs typeface="Courier New" panose="02070309020205020404" pitchFamily="49" charset="0"/>
              </a:rPr>
              <a:t>– </a:t>
            </a:r>
            <a:r>
              <a:rPr lang="en-US" sz="4300" b="1" dirty="0" smtClean="0">
                <a:latin typeface="+mj-lt"/>
                <a:cs typeface="Courier New" panose="02070309020205020404" pitchFamily="49" charset="0"/>
              </a:rPr>
              <a:t>Secure Your Network with Just Enough Administration (JEA)</a:t>
            </a:r>
            <a:endParaRPr lang="en-US" sz="4300" b="1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4276691" y="2571353"/>
            <a:ext cx="4324934" cy="144919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3166" tIns="46584" rIns="93166" bIns="46584">
            <a:prstTxWarp prst="textNoShape">
              <a:avLst/>
            </a:prstTxWarp>
          </a:bodyPr>
          <a:lstStyle/>
          <a:p>
            <a:pPr algn="r"/>
            <a:r>
              <a:rPr lang="en-US" sz="3800" b="1" dirty="0" smtClean="0">
                <a:solidFill>
                  <a:srgbClr val="92D050"/>
                </a:solidFill>
                <a:cs typeface="Courier New" panose="02070309020205020404" pitchFamily="49" charset="0"/>
              </a:rPr>
              <a:t>Jason Helmick</a:t>
            </a:r>
            <a:endParaRPr lang="en-US" sz="3800" b="1" dirty="0">
              <a:solidFill>
                <a:srgbClr val="92D050"/>
              </a:solidFill>
              <a:cs typeface="Courier New" panose="02070309020205020404" pitchFamily="49" charset="0"/>
            </a:endParaRPr>
          </a:p>
          <a:p>
            <a:pPr algn="r"/>
            <a:r>
              <a:rPr lang="en-US" sz="2700" b="1" dirty="0" smtClean="0">
                <a:cs typeface="Courier New" panose="02070309020205020404" pitchFamily="49" charset="0"/>
              </a:rPr>
              <a:t>Pluralsight</a:t>
            </a:r>
            <a:r>
              <a:rPr lang="en-US" sz="2700" b="1" dirty="0" smtClean="0">
                <a:solidFill>
                  <a:schemeClr val="bg1"/>
                </a:solidFill>
                <a:cs typeface="Courier New" panose="02070309020205020404" pitchFamily="49" charset="0"/>
              </a:rPr>
              <a:t>, </a:t>
            </a:r>
            <a:endParaRPr lang="en-US" sz="2700" b="1" dirty="0">
              <a:solidFill>
                <a:schemeClr val="bg1"/>
              </a:solidFill>
              <a:cs typeface="Courier New" panose="02070309020205020404" pitchFamily="49" charset="0"/>
            </a:endParaRPr>
          </a:p>
          <a:p>
            <a:pPr algn="r"/>
            <a:endParaRPr lang="en-US" sz="2700" b="1" dirty="0">
              <a:cs typeface="Courier New" panose="02070309020205020404" pitchFamily="49" charset="0"/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dirty="0">
              <a:latin typeface="Times New Roman" pitchFamily="-72" charset="0"/>
            </a:endParaRPr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5527340" y="4142762"/>
            <a:ext cx="3074286" cy="4386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9148" tIns="49574" rIns="99148" bIns="49574">
            <a:prstTxWarp prst="textNoShape">
              <a:avLst/>
            </a:prstTxWarp>
            <a:spAutoFit/>
          </a:bodyPr>
          <a:lstStyle/>
          <a:p>
            <a:pPr algn="r"/>
            <a:r>
              <a:rPr lang="en-US" sz="2200" b="1" dirty="0">
                <a:solidFill>
                  <a:srgbClr val="92D050"/>
                </a:solidFill>
                <a:ea typeface="Arial" pitchFamily="-72" charset="0"/>
                <a:cs typeface="Courier New" panose="02070309020205020404" pitchFamily="49" charset="0"/>
              </a:rPr>
              <a:t>Level: Intermediate</a:t>
            </a:r>
          </a:p>
        </p:txBody>
      </p:sp>
    </p:spTree>
    <p:extLst>
      <p:ext uri="{BB962C8B-B14F-4D97-AF65-F5344CB8AC3E}">
        <p14:creationId xmlns:p14="http://schemas.microsoft.com/office/powerpoint/2010/main" val="587800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Centralized Deployment with </a:t>
            </a:r>
            <a:r>
              <a:rPr lang="en-US" dirty="0" smtClean="0"/>
              <a:t>Automation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570565" y="1310805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550426" y="1509058"/>
            <a:ext cx="4461461" cy="771048"/>
            <a:chOff x="6124324" y="1869662"/>
            <a:chExt cx="5948614" cy="1028063"/>
          </a:xfrm>
        </p:grpSpPr>
        <p:grpSp>
          <p:nvGrpSpPr>
            <p:cNvPr id="45" name="Group 44"/>
            <p:cNvGrpSpPr/>
            <p:nvPr/>
          </p:nvGrpSpPr>
          <p:grpSpPr>
            <a:xfrm>
              <a:off x="6124324" y="1869662"/>
              <a:ext cx="4021162" cy="886178"/>
              <a:chOff x="6159701" y="3587113"/>
              <a:chExt cx="4021162" cy="886178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38395" y="3895782"/>
                <a:ext cx="564547" cy="577509"/>
              </a:xfrm>
              <a:prstGeom prst="rect">
                <a:avLst/>
              </a:prstGeom>
            </p:spPr>
          </p:pic>
          <p:sp>
            <p:nvSpPr>
              <p:cNvPr id="47" name="TextBox 46"/>
              <p:cNvSpPr txBox="1"/>
              <p:nvPr/>
            </p:nvSpPr>
            <p:spPr>
              <a:xfrm>
                <a:off x="6159701" y="3587113"/>
                <a:ext cx="40211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685669"/>
                <a:r>
                  <a:rPr lang="en-US" sz="1200" dirty="0">
                    <a:solidFill>
                      <a:srgbClr val="404040"/>
                    </a:solidFill>
                    <a:latin typeface="Gotham Medium" panose="02000604030000020004" pitchFamily="50" charset="0"/>
                  </a:rPr>
                  <a:t>Module with Role capability file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7104580" y="2171813"/>
              <a:ext cx="4968358" cy="725912"/>
              <a:chOff x="7104580" y="2171813"/>
              <a:chExt cx="4968358" cy="725912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7104581" y="2171813"/>
                <a:ext cx="4968357" cy="430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669"/>
                <a:r>
                  <a:rPr lang="en-US" dirty="0">
                    <a:solidFill>
                      <a:srgbClr val="404040"/>
                    </a:solidFill>
                    <a:latin typeface="Gotham Medium" panose="02000604030000020004" pitchFamily="50" charset="0"/>
                  </a:rPr>
                  <a:t> </a:t>
                </a:r>
                <a:r>
                  <a:rPr lang="en-US" sz="1125" dirty="0">
                    <a:solidFill>
                      <a:srgbClr val="404040"/>
                    </a:solidFill>
                    <a:latin typeface="Gotham Medium" panose="02000604030000020004" pitchFamily="50" charset="0"/>
                  </a:rPr>
                  <a:t>PS:&gt; Get-Service –Name Spooler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7104580" y="2466839"/>
                <a:ext cx="4968357" cy="430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85669"/>
                <a:r>
                  <a:rPr lang="en-US" dirty="0">
                    <a:solidFill>
                      <a:srgbClr val="404040"/>
                    </a:solidFill>
                    <a:latin typeface="Gotham Medium" panose="02000604030000020004" pitchFamily="50" charset="0"/>
                  </a:rPr>
                  <a:t> </a:t>
                </a:r>
                <a:r>
                  <a:rPr lang="en-US" sz="1125" dirty="0">
                    <a:solidFill>
                      <a:srgbClr val="404040"/>
                    </a:solidFill>
                    <a:latin typeface="Gotham Medium" panose="02000604030000020004" pitchFamily="50" charset="0"/>
                  </a:rPr>
                  <a:t>PS:&gt; Restart-Service –Name Spooler</a:t>
                </a:r>
              </a:p>
            </p:txBody>
          </p:sp>
        </p:grpSp>
      </p:grp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458" y="3258789"/>
            <a:ext cx="609152" cy="609152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2887027" y="2571224"/>
            <a:ext cx="1384341" cy="824978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88372" y="3953573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Run Registration Script</a:t>
            </a: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5462754" y="2421183"/>
            <a:ext cx="2566903" cy="2132080"/>
          </a:xfrm>
          <a:prstGeom prst="rect">
            <a:avLst/>
          </a:prstGeom>
          <a:solidFill>
            <a:schemeClr val="accent5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Deployment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Copy module to target</a:t>
            </a:r>
            <a:endParaRPr lang="en-US" sz="1500" b="1" i="1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Copy session </a:t>
            </a:r>
            <a:r>
              <a:rPr lang="en-US" sz="15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config</a:t>
            </a: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to target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Register Endpoint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604657" y="1795554"/>
            <a:ext cx="1417321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.</a:t>
            </a:r>
            <a:r>
              <a:rPr lang="en-US" sz="1125" dirty="0" err="1">
                <a:solidFill>
                  <a:srgbClr val="404040"/>
                </a:solidFill>
                <a:latin typeface="Gotham Medium" panose="02000604030000020004" pitchFamily="50" charset="0"/>
              </a:rPr>
              <a:t>pssc</a:t>
            </a:r>
            <a:endParaRPr lang="en-US" sz="1125" dirty="0">
              <a:solidFill>
                <a:srgbClr val="404040"/>
              </a:solidFill>
              <a:latin typeface="Gotham Medium" panose="02000604030000020004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6398" y="2190113"/>
            <a:ext cx="442181" cy="45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/>
      <p:bldP spid="28" grpId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Prepare for the deployment</a:t>
            </a:r>
          </a:p>
          <a:p>
            <a:r>
              <a:rPr lang="en-US" dirty="0" smtClean="0"/>
              <a:t>Create a registration script</a:t>
            </a:r>
          </a:p>
          <a:p>
            <a:r>
              <a:rPr lang="en-US" dirty="0" smtClean="0"/>
              <a:t>Perform the deployment</a:t>
            </a:r>
          </a:p>
          <a:p>
            <a:r>
              <a:rPr lang="en-US" dirty="0" smtClean="0"/>
              <a:t>Test the deployment</a:t>
            </a:r>
          </a:p>
        </p:txBody>
      </p:sp>
    </p:spTree>
    <p:extLst>
      <p:ext uri="{BB962C8B-B14F-4D97-AF65-F5344CB8AC3E}">
        <p14:creationId xmlns:p14="http://schemas.microsoft.com/office/powerpoint/2010/main" val="112265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162342" y="3115134"/>
            <a:ext cx="1427594" cy="2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>
            <a:off x="2162342" y="3270137"/>
            <a:ext cx="1442301" cy="120730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3591588" y="3782692"/>
            <a:ext cx="1417321" cy="1112251"/>
            <a:chOff x="4788784" y="5043589"/>
            <a:chExt cx="1889761" cy="1483001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5199894"/>
              <a:ext cx="1326696" cy="1326696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4788784" y="5043589"/>
              <a:ext cx="188976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</a:t>
            </a:r>
            <a:r>
              <a:rPr lang="en-US" dirty="0" smtClean="0"/>
              <a:t>Desired </a:t>
            </a:r>
            <a:r>
              <a:rPr lang="en-US" smtClean="0"/>
              <a:t>State Configuration?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8367" y="2205285"/>
            <a:ext cx="1417321" cy="1408816"/>
            <a:chOff x="1024489" y="2940380"/>
            <a:chExt cx="1889761" cy="1878421"/>
          </a:xfrm>
        </p:grpSpPr>
        <p:sp>
          <p:nvSpPr>
            <p:cNvPr id="51" name="TextBox 50"/>
            <p:cNvSpPr txBox="1"/>
            <p:nvPr/>
          </p:nvSpPr>
          <p:spPr>
            <a:xfrm>
              <a:off x="1024489" y="2940380"/>
              <a:ext cx="188976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Client/</a:t>
              </a:r>
            </a:p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Pull Server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3551202" y="2488578"/>
            <a:ext cx="1417321" cy="1103300"/>
            <a:chOff x="4734936" y="3318104"/>
            <a:chExt cx="1889761" cy="1471066"/>
          </a:xfrm>
        </p:grpSpPr>
        <p:sp>
          <p:nvSpPr>
            <p:cNvPr id="56" name="TextBox 55"/>
            <p:cNvSpPr txBox="1"/>
            <p:nvPr/>
          </p:nvSpPr>
          <p:spPr>
            <a:xfrm>
              <a:off x="4734936" y="3318104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2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3462474"/>
              <a:ext cx="1326696" cy="1326696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194392" y="1055819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 err="1">
                <a:solidFill>
                  <a:srgbClr val="404040"/>
                </a:solidFill>
                <a:latin typeface="Gotham Medium" panose="02000604030000020004" pitchFamily="50" charset="0"/>
              </a:rPr>
              <a:t>Config</a:t>
            </a:r>
            <a:endParaRPr lang="en-US" sz="1125" dirty="0">
              <a:solidFill>
                <a:srgbClr val="404040"/>
              </a:solidFill>
              <a:latin typeface="Gotham Medium" panose="02000604030000020004" pitchFamily="50" charset="0"/>
            </a:endParaRPr>
          </a:p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Document (</a:t>
            </a:r>
            <a:r>
              <a:rPr lang="en-US" sz="1125" dirty="0" err="1">
                <a:solidFill>
                  <a:srgbClr val="404040"/>
                </a:solidFill>
                <a:latin typeface="Gotham Medium" panose="02000604030000020004" pitchFamily="50" charset="0"/>
              </a:rPr>
              <a:t>mof</a:t>
            </a:r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976" y="1463579"/>
            <a:ext cx="630371" cy="64484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094" y="2720019"/>
            <a:ext cx="630371" cy="644844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05" y="4036472"/>
            <a:ext cx="630371" cy="644844"/>
          </a:xfrm>
          <a:prstGeom prst="rect">
            <a:avLst/>
          </a:prstGeom>
        </p:spPr>
      </p:pic>
      <p:sp>
        <p:nvSpPr>
          <p:cNvPr id="50" name="Content Placeholder 2"/>
          <p:cNvSpPr txBox="1">
            <a:spLocks/>
          </p:cNvSpPr>
          <p:nvPr/>
        </p:nvSpPr>
        <p:spPr>
          <a:xfrm>
            <a:off x="5915381" y="1767841"/>
            <a:ext cx="2698736" cy="2132080"/>
          </a:xfrm>
          <a:prstGeom prst="rect">
            <a:avLst/>
          </a:prstGeom>
          <a:solidFill>
            <a:schemeClr val="accent5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DSC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Push/Pull model</a:t>
            </a:r>
            <a:endParaRPr lang="en-US" sz="1500" b="1" i="1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Pull offers easy module copy/update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Need DSC Resource - </a:t>
            </a:r>
            <a:r>
              <a:rPr lang="en-US" sz="15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JustEnouphAdminisation</a:t>
            </a:r>
            <a:endParaRPr lang="en-US" sz="1500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37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with DSC</a:t>
            </a:r>
            <a:endParaRPr lang="en-US" dirty="0"/>
          </a:p>
        </p:txBody>
      </p:sp>
      <p:pic>
        <p:nvPicPr>
          <p:cNvPr id="31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119"/>
          <a:stretch/>
        </p:blipFill>
        <p:spPr>
          <a:xfrm>
            <a:off x="1281924" y="957877"/>
            <a:ext cx="6580156" cy="2375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3" name="Text Placeholder 1"/>
          <p:cNvSpPr txBox="1">
            <a:spLocks/>
          </p:cNvSpPr>
          <p:nvPr/>
        </p:nvSpPr>
        <p:spPr>
          <a:xfrm>
            <a:off x="2072000" y="3521724"/>
            <a:ext cx="5000004" cy="1457184"/>
          </a:xfrm>
          <a:prstGeom prst="rect">
            <a:avLst/>
          </a:prstGeom>
        </p:spPr>
        <p:txBody>
          <a:bodyPr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800" dirty="0"/>
              <a:t>Currently: Get the resource from GitHub</a:t>
            </a:r>
          </a:p>
          <a:p>
            <a:r>
              <a:rPr lang="en-US" sz="1800" dirty="0">
                <a:hlinkClick r:id="rId3"/>
              </a:rPr>
              <a:t>https://github.com/PowerShell/JEA</a:t>
            </a:r>
            <a:endParaRPr lang="en-US" sz="1800" dirty="0"/>
          </a:p>
          <a:p>
            <a:r>
              <a:rPr lang="en-US" sz="1800" dirty="0"/>
              <a:t>Do not use </a:t>
            </a:r>
            <a:r>
              <a:rPr lang="en-US" sz="1800" dirty="0" err="1"/>
              <a:t>xJEA</a:t>
            </a:r>
            <a:r>
              <a:rPr lang="en-US" sz="1800" dirty="0"/>
              <a:t> from </a:t>
            </a:r>
            <a:r>
              <a:rPr lang="en-US" sz="1800" dirty="0" err="1"/>
              <a:t>PSGallery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383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Deploy the Resource module</a:t>
            </a:r>
          </a:p>
          <a:p>
            <a:r>
              <a:rPr lang="en-US" dirty="0" smtClean="0"/>
              <a:t>Create the configuration document</a:t>
            </a:r>
          </a:p>
          <a:p>
            <a:r>
              <a:rPr lang="en-US" dirty="0" smtClean="0"/>
              <a:t>Deploy configuration</a:t>
            </a:r>
          </a:p>
          <a:p>
            <a:r>
              <a:rPr lang="en-US" dirty="0" smtClean="0"/>
              <a:t>Test the deployment</a:t>
            </a:r>
          </a:p>
        </p:txBody>
      </p:sp>
    </p:spTree>
    <p:extLst>
      <p:ext uri="{BB962C8B-B14F-4D97-AF65-F5344CB8AC3E}">
        <p14:creationId xmlns:p14="http://schemas.microsoft.com/office/powerpoint/2010/main" val="111271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Reduce the number of excessive privileged accounts</a:t>
            </a:r>
          </a:p>
          <a:p>
            <a:r>
              <a:rPr lang="en-US" dirty="0" smtClean="0"/>
              <a:t>Easy to create and manage endpoints</a:t>
            </a:r>
          </a:p>
          <a:p>
            <a:r>
              <a:rPr lang="en-US" dirty="0" smtClean="0"/>
              <a:t>Decide exactly what an administrator can do</a:t>
            </a:r>
          </a:p>
          <a:p>
            <a:r>
              <a:rPr lang="en-US" dirty="0" smtClean="0"/>
              <a:t>See what administrators are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Microsoft see’s benefits to JEA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611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Many administrators still use older GUI based applications</a:t>
            </a:r>
          </a:p>
          <a:p>
            <a:r>
              <a:rPr lang="en-US" dirty="0" smtClean="0"/>
              <a:t>PowerShell proficiency is mandatory</a:t>
            </a:r>
          </a:p>
          <a:p>
            <a:r>
              <a:rPr lang="en-US" dirty="0" smtClean="0"/>
              <a:t>Understanding the exact needs of an administrative role</a:t>
            </a:r>
          </a:p>
          <a:p>
            <a:r>
              <a:rPr lang="en-US" dirty="0" smtClean="0"/>
              <a:t>Handling emergencies</a:t>
            </a:r>
          </a:p>
          <a:p>
            <a:r>
              <a:rPr lang="en-US" dirty="0" smtClean="0"/>
              <a:t>Rolling out with educated administrators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Challenges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8693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Identify the Role and the tasks that need to be enabled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Restrict those tasks as needed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Put them in a Role Capability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Register the Session Configuration through automation or DSC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Test and correct as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Steps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0020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 the Role and tasks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51" y="1461135"/>
            <a:ext cx="8343102" cy="23519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61006" y="3974127"/>
            <a:ext cx="22219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JEA Helper Tool</a:t>
            </a:r>
          </a:p>
          <a:p>
            <a:r>
              <a:rPr lang="en-US" dirty="0"/>
              <a:t>or your own .CSV</a:t>
            </a:r>
          </a:p>
        </p:txBody>
      </p:sp>
    </p:spTree>
    <p:extLst>
      <p:ext uri="{BB962C8B-B14F-4D97-AF65-F5344CB8AC3E}">
        <p14:creationId xmlns:p14="http://schemas.microsoft.com/office/powerpoint/2010/main" val="203657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Work with administrators that have the needed PowerShell skills</a:t>
            </a:r>
          </a:p>
          <a:p>
            <a:pPr marL="0" indent="0">
              <a:buNone/>
            </a:pPr>
            <a:r>
              <a:rPr lang="en-US" dirty="0" smtClean="0"/>
              <a:t>Create Roles for the administrators</a:t>
            </a:r>
          </a:p>
          <a:p>
            <a:pPr marL="0" indent="0">
              <a:buNone/>
            </a:pPr>
            <a:r>
              <a:rPr lang="en-US" dirty="0" smtClean="0"/>
              <a:t>Create a “</a:t>
            </a:r>
            <a:r>
              <a:rPr lang="en-US" dirty="0" err="1" smtClean="0"/>
              <a:t>BreakTheGlass</a:t>
            </a:r>
            <a:r>
              <a:rPr lang="en-US" dirty="0" smtClean="0"/>
              <a:t>” endpoint for emergencies</a:t>
            </a:r>
          </a:p>
          <a:p>
            <a:pPr marL="0" indent="0">
              <a:buNone/>
            </a:pPr>
            <a:r>
              <a:rPr lang="en-US" dirty="0" smtClean="0"/>
              <a:t>Test and correct on a few ”Pilot” servers</a:t>
            </a:r>
          </a:p>
          <a:p>
            <a:pPr marL="0" indent="0">
              <a:buNone/>
            </a:pPr>
            <a:r>
              <a:rPr lang="en-US" dirty="0" smtClean="0"/>
              <a:t>Begin Roll-out to other servers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Performing Pilot to Production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951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This directly impacts the security of your company and its assets</a:t>
            </a:r>
          </a:p>
          <a:p>
            <a:r>
              <a:rPr lang="en-US" dirty="0" smtClean="0"/>
              <a:t>This will prevent rogue administration</a:t>
            </a:r>
          </a:p>
          <a:p>
            <a:r>
              <a:rPr lang="en-US" dirty="0" smtClean="0"/>
              <a:t>Reduce outages due to mistakes</a:t>
            </a:r>
          </a:p>
          <a:p>
            <a:r>
              <a:rPr lang="en-US" dirty="0" smtClean="0"/>
              <a:t>Reduce Malware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Why </a:t>
            </a:r>
            <a:r>
              <a:rPr lang="en-US" smtClean="0">
                <a:latin typeface="+mj-lt"/>
              </a:rPr>
              <a:t>This Is </a:t>
            </a:r>
            <a:r>
              <a:rPr lang="en-US" dirty="0" smtClean="0">
                <a:latin typeface="+mj-lt"/>
              </a:rPr>
              <a:t>so Important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445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Concept: Just In Time (JIT)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607900" y="1811239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593243" y="1402246"/>
            <a:ext cx="1417321" cy="664634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28435" y="1628861"/>
            <a:ext cx="3726269" cy="544434"/>
            <a:chOff x="7104580" y="2171813"/>
            <a:chExt cx="4968358" cy="725912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5375674" y="1791827"/>
            <a:ext cx="3046808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97499" y="1490361"/>
            <a:ext cx="1417321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458" y="3258789"/>
            <a:ext cx="609152" cy="609152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2887027" y="2571224"/>
            <a:ext cx="1384341" cy="824978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88372" y="3953573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244" y="2128054"/>
            <a:ext cx="708106" cy="7064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9863" y="2551218"/>
            <a:ext cx="1398020" cy="578587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240562" y="3129805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JEA Print Operators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6101" y="3485896"/>
            <a:ext cx="830632" cy="952425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5657882" y="2991847"/>
            <a:ext cx="938219" cy="731069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17959" y="2322090"/>
            <a:ext cx="1133179" cy="113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4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Time—Bound membership</a:t>
            </a:r>
          </a:p>
          <a:p>
            <a:r>
              <a:rPr lang="en-US" dirty="0" smtClean="0"/>
              <a:t>Windows Domains</a:t>
            </a:r>
          </a:p>
          <a:p>
            <a:pPr lvl="1"/>
            <a:r>
              <a:rPr lang="en-US" dirty="0" smtClean="0"/>
              <a:t>Microsoft Privileged Access Management (PAM)</a:t>
            </a:r>
          </a:p>
          <a:p>
            <a:pPr lvl="1"/>
            <a:r>
              <a:rPr lang="en-US" dirty="0" smtClean="0"/>
              <a:t>Based on Microsoft Identity Management (MIM)</a:t>
            </a:r>
          </a:p>
          <a:p>
            <a:r>
              <a:rPr lang="en-US" dirty="0" smtClean="0"/>
              <a:t>Azure Privileged Identity Management</a:t>
            </a:r>
          </a:p>
          <a:p>
            <a:r>
              <a:rPr lang="en-US" dirty="0" smtClean="0"/>
              <a:t>JIT/JEA</a:t>
            </a:r>
          </a:p>
          <a:p>
            <a:r>
              <a:rPr lang="en-US" dirty="0" smtClean="0"/>
              <a:t>Scenario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Just In Time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3880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Follow </a:t>
            </a:r>
            <a:r>
              <a:rPr lang="en-US" dirty="0"/>
              <a:t>me on Twitter!  </a:t>
            </a:r>
            <a:r>
              <a:rPr lang="en-US" dirty="0" smtClean="0"/>
              <a:t>@</a:t>
            </a:r>
            <a:r>
              <a:rPr lang="en-US" dirty="0" err="1" smtClean="0"/>
              <a:t>theJasonHelmick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theJasonHelmick</a:t>
            </a:r>
            <a:r>
              <a:rPr lang="en-US"/>
              <a:t>/TechMentor2017</a:t>
            </a:r>
            <a:endParaRPr lang="en-US" dirty="0"/>
          </a:p>
          <a:p>
            <a:r>
              <a:rPr lang="en-US" dirty="0"/>
              <a:t>Don’t forget </a:t>
            </a:r>
            <a:r>
              <a:rPr lang="en-US" dirty="0" smtClean="0"/>
              <a:t>evaluations!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ATTENDING!!!</a:t>
            </a:r>
          </a:p>
        </p:txBody>
      </p:sp>
    </p:spTree>
    <p:extLst>
      <p:ext uri="{BB962C8B-B14F-4D97-AF65-F5344CB8AC3E}">
        <p14:creationId xmlns:p14="http://schemas.microsoft.com/office/powerpoint/2010/main" val="1635574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Role Based Access Control (RBAC) models</a:t>
            </a:r>
          </a:p>
          <a:p>
            <a:r>
              <a:rPr lang="en-US" dirty="0" smtClean="0"/>
              <a:t>Reduce the number of Administrators</a:t>
            </a:r>
          </a:p>
          <a:p>
            <a:r>
              <a:rPr lang="en-US" dirty="0" smtClean="0"/>
              <a:t>Limit and control what Administrators can perform</a:t>
            </a:r>
          </a:p>
          <a:p>
            <a:r>
              <a:rPr lang="en-US" dirty="0" smtClean="0"/>
              <a:t>Understand exactly what Administrators are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JEA as a Security Model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728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for JEA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607900" y="1811240"/>
            <a:ext cx="141732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350" dirty="0">
                <a:solidFill>
                  <a:srgbClr val="404040"/>
                </a:solidFill>
              </a:rPr>
              <a:t>Custom</a:t>
            </a:r>
          </a:p>
          <a:p>
            <a:pPr algn="ctr" defTabSz="685669"/>
            <a:r>
              <a:rPr lang="en-US" sz="1350" dirty="0">
                <a:solidFill>
                  <a:srgbClr val="404040"/>
                </a:solidFill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593243" y="1402246"/>
            <a:ext cx="1417321" cy="664634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28435" y="1628861"/>
            <a:ext cx="3726269" cy="544434"/>
            <a:chOff x="7104580" y="2171813"/>
            <a:chExt cx="4968358" cy="725912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</a:rPr>
                <a:t> </a:t>
              </a:r>
              <a:r>
                <a:rPr lang="en-US" sz="1350" dirty="0">
                  <a:solidFill>
                    <a:srgbClr val="404040"/>
                  </a:solidFill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</a:rPr>
                <a:t> </a:t>
              </a:r>
              <a:r>
                <a:rPr lang="en-US" sz="1350" dirty="0">
                  <a:solidFill>
                    <a:srgbClr val="404040"/>
                  </a:solidFill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5375674" y="1791827"/>
            <a:ext cx="3046808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97499" y="1490360"/>
            <a:ext cx="141732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350" dirty="0">
                <a:solidFill>
                  <a:srgbClr val="404040"/>
                </a:solidFill>
              </a:rPr>
              <a:t>Endpoint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3202986" y="2494426"/>
            <a:ext cx="2566903" cy="1687487"/>
          </a:xfrm>
          <a:prstGeom prst="rect">
            <a:avLst/>
          </a:prstGeom>
          <a:solidFill>
            <a:schemeClr val="accent5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rgbClr val="FFFFFF"/>
                </a:solidFill>
              </a:rPr>
              <a:t>Client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10 with update 1511</a:t>
            </a:r>
            <a:endParaRPr lang="en-US" sz="1500" b="1" i="1" dirty="0">
              <a:solidFill>
                <a:srgbClr val="FFFFFF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8, 8.1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7*</a:t>
            </a:r>
          </a:p>
        </p:txBody>
      </p:sp>
      <p:sp>
        <p:nvSpPr>
          <p:cNvPr id="54" name="Content Placeholder 1"/>
          <p:cNvSpPr txBox="1">
            <a:spLocks/>
          </p:cNvSpPr>
          <p:nvPr/>
        </p:nvSpPr>
        <p:spPr>
          <a:xfrm>
            <a:off x="5933175" y="2494426"/>
            <a:ext cx="2831914" cy="1711955"/>
          </a:xfrm>
          <a:prstGeom prst="rect">
            <a:avLst/>
          </a:prstGeom>
          <a:solidFill>
            <a:schemeClr val="accent2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rgbClr val="FFFFFF"/>
                </a:solidFill>
              </a:rPr>
              <a:t>Server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Server 2016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Server 2012,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2012 R2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rgbClr val="FFFFFF"/>
                </a:solidFill>
                <a:latin typeface="Gotham-Book" charset="0"/>
                <a:ea typeface="Gotham-Book" charset="0"/>
                <a:cs typeface="Gotham-Book" charset="0"/>
              </a:rPr>
              <a:t>Windows Server 2008R2*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02986" y="4309377"/>
            <a:ext cx="51296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dirty="0">
                <a:solidFill>
                  <a:srgbClr val="404040"/>
                </a:solidFill>
              </a:rPr>
              <a:t>Windows Management Framework 5 or above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02986" y="4645407"/>
            <a:ext cx="51296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dirty="0">
                <a:solidFill>
                  <a:srgbClr val="404040"/>
                </a:solidFill>
              </a:rPr>
              <a:t>* Support for virtual account not currently available</a:t>
            </a:r>
          </a:p>
        </p:txBody>
      </p:sp>
    </p:spTree>
    <p:extLst>
      <p:ext uri="{BB962C8B-B14F-4D97-AF65-F5344CB8AC3E}">
        <p14:creationId xmlns:p14="http://schemas.microsoft.com/office/powerpoint/2010/main" val="14575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52" grpId="0" animBg="1"/>
      <p:bldP spid="54" grpId="0" animBg="1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Management Roles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865" y="2533287"/>
            <a:ext cx="1927483" cy="19313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05" y="1151357"/>
            <a:ext cx="1877669" cy="18739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6386" y="1177397"/>
            <a:ext cx="1909475" cy="19133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7898" y="2385007"/>
            <a:ext cx="1764652" cy="176817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912816" y="4464639"/>
            <a:ext cx="110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800" dirty="0">
                <a:solidFill>
                  <a:srgbClr val="404040"/>
                </a:solidFill>
              </a:rPr>
              <a:t>IIS-Web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74282" y="3024992"/>
            <a:ext cx="20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800">
                <a:solidFill>
                  <a:srgbClr val="404040"/>
                </a:solidFill>
              </a:rPr>
              <a:t>Active Directory</a:t>
            </a:r>
            <a:endParaRPr lang="en-US" sz="1800" dirty="0">
              <a:solidFill>
                <a:srgbClr val="40404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828422" y="3095970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800">
                <a:solidFill>
                  <a:srgbClr val="404040"/>
                </a:solidFill>
              </a:rPr>
              <a:t>Help Desk</a:t>
            </a:r>
            <a:endParaRPr lang="en-US" sz="1800" dirty="0">
              <a:solidFill>
                <a:srgbClr val="40404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241189" y="4183558"/>
            <a:ext cx="26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800">
                <a:solidFill>
                  <a:srgbClr val="404040"/>
                </a:solidFill>
              </a:rPr>
              <a:t>SQL/Exchange/Apps</a:t>
            </a:r>
            <a:endParaRPr lang="en-US" sz="1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67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/>
      <p:bldP spid="60" grpId="0"/>
      <p:bldP spid="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162342" y="3115134"/>
            <a:ext cx="1427594" cy="2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>
            <a:off x="2162342" y="3270137"/>
            <a:ext cx="1442301" cy="1207301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3591588" y="3782692"/>
            <a:ext cx="1417321" cy="1112251"/>
            <a:chOff x="4788784" y="5043589"/>
            <a:chExt cx="1889761" cy="1483001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5199894"/>
              <a:ext cx="1326696" cy="1326696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4788784" y="5043589"/>
              <a:ext cx="188976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3551202" y="2488578"/>
            <a:ext cx="1417321" cy="1103300"/>
            <a:chOff x="4734936" y="3318104"/>
            <a:chExt cx="1889761" cy="1471066"/>
          </a:xfrm>
        </p:grpSpPr>
        <p:sp>
          <p:nvSpPr>
            <p:cNvPr id="56" name="TextBox 55"/>
            <p:cNvSpPr txBox="1"/>
            <p:nvPr/>
          </p:nvSpPr>
          <p:spPr>
            <a:xfrm>
              <a:off x="4734936" y="3318104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2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3462474"/>
              <a:ext cx="1326696" cy="1326696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497499" y="1490361"/>
            <a:ext cx="1417321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619776" y="2690335"/>
            <a:ext cx="1417321" cy="664634"/>
            <a:chOff x="6159701" y="3587113"/>
            <a:chExt cx="1889761" cy="88617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593244" y="4028799"/>
            <a:ext cx="1417321" cy="664634"/>
            <a:chOff x="6159701" y="3587113"/>
            <a:chExt cx="1889761" cy="886178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593243" y="1402246"/>
            <a:ext cx="1417321" cy="664634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28435" y="1628861"/>
            <a:ext cx="3726269" cy="544434"/>
            <a:chOff x="7104580" y="2171813"/>
            <a:chExt cx="4968358" cy="725912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375674" y="2899160"/>
            <a:ext cx="3726269" cy="544434"/>
            <a:chOff x="7104580" y="2171813"/>
            <a:chExt cx="4968358" cy="725912"/>
          </a:xfrm>
        </p:grpSpPr>
        <p:sp>
          <p:nvSpPr>
            <p:cNvPr id="52" name="TextBox 51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402206" y="4227116"/>
            <a:ext cx="3726269" cy="544434"/>
            <a:chOff x="7104580" y="2171813"/>
            <a:chExt cx="4968358" cy="725912"/>
          </a:xfrm>
        </p:grpSpPr>
        <p:sp>
          <p:nvSpPr>
            <p:cNvPr id="58" name="TextBox 5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045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PowerShell Remoting with JEA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607900" y="1811239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593243" y="1402246"/>
            <a:ext cx="1417321" cy="664634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28435" y="1628861"/>
            <a:ext cx="3726269" cy="544434"/>
            <a:chOff x="7104580" y="2171813"/>
            <a:chExt cx="4968358" cy="725912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5375674" y="1791827"/>
            <a:ext cx="3046808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97499" y="1490361"/>
            <a:ext cx="1417321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3202986" y="2494426"/>
            <a:ext cx="2566903" cy="2001871"/>
          </a:xfrm>
          <a:prstGeom prst="rect">
            <a:avLst/>
          </a:prstGeom>
          <a:solidFill>
            <a:schemeClr val="accent5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Session Configuration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15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who</a:t>
            </a: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and </a:t>
            </a:r>
            <a:r>
              <a:rPr lang="en-US" sz="1500" b="1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how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Specific to each machine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15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pssc</a:t>
            </a: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  <p:sp>
        <p:nvSpPr>
          <p:cNvPr id="54" name="Content Placeholder 1"/>
          <p:cNvSpPr txBox="1">
            <a:spLocks/>
          </p:cNvSpPr>
          <p:nvPr/>
        </p:nvSpPr>
        <p:spPr>
          <a:xfrm>
            <a:off x="5933175" y="2494426"/>
            <a:ext cx="2489307" cy="2001871"/>
          </a:xfrm>
          <a:prstGeom prst="rect">
            <a:avLst/>
          </a:prstGeom>
          <a:solidFill>
            <a:schemeClr val="accent2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Role Capability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Defines </a:t>
            </a:r>
            <a:r>
              <a:rPr lang="en-US" sz="1500" i="1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what</a:t>
            </a: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 users can do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shared across environment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(.</a:t>
            </a:r>
            <a:r>
              <a:rPr lang="en-US" sz="1500" dirty="0" err="1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psrc</a:t>
            </a: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) file</a:t>
            </a:r>
          </a:p>
        </p:txBody>
      </p:sp>
    </p:spTree>
    <p:extLst>
      <p:ext uri="{BB962C8B-B14F-4D97-AF65-F5344CB8AC3E}">
        <p14:creationId xmlns:p14="http://schemas.microsoft.com/office/powerpoint/2010/main" val="15278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52" grpId="0" animBg="1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/>
          <p:nvPr/>
        </p:nvCxnSpPr>
        <p:spPr>
          <a:xfrm flipV="1">
            <a:off x="2162342" y="1806739"/>
            <a:ext cx="1449371" cy="1142183"/>
          </a:xfrm>
          <a:prstGeom prst="bentConnector3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JEA and Virtual Accounts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5137" y="2421182"/>
            <a:ext cx="1417321" cy="1192919"/>
            <a:chOff x="1033515" y="3228243"/>
            <a:chExt cx="1889761" cy="1590558"/>
          </a:xfrm>
        </p:grpSpPr>
        <p:sp>
          <p:nvSpPr>
            <p:cNvPr id="51" name="TextBox 50"/>
            <p:cNvSpPr txBox="1"/>
            <p:nvPr/>
          </p:nvSpPr>
          <p:spPr>
            <a:xfrm>
              <a:off x="1033515" y="3228243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Client</a:t>
              </a: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25" y="3492105"/>
              <a:ext cx="1326696" cy="132669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51202" y="1150114"/>
            <a:ext cx="1417321" cy="1125803"/>
            <a:chOff x="4734936" y="1533485"/>
            <a:chExt cx="1889761" cy="1501070"/>
          </a:xfrm>
        </p:grpSpPr>
        <p:sp>
          <p:nvSpPr>
            <p:cNvPr id="53" name="TextBox 52"/>
            <p:cNvSpPr txBox="1"/>
            <p:nvPr/>
          </p:nvSpPr>
          <p:spPr>
            <a:xfrm>
              <a:off x="4734936" y="1533485"/>
              <a:ext cx="1889761" cy="430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System 1</a:t>
              </a: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1809" y="1707859"/>
              <a:ext cx="1326696" cy="13266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2607900" y="1811239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Custom</a:t>
            </a:r>
          </a:p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593243" y="1402246"/>
            <a:ext cx="1417321" cy="664634"/>
            <a:chOff x="6159701" y="3587113"/>
            <a:chExt cx="1889761" cy="886178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8395" y="3895782"/>
              <a:ext cx="564547" cy="577509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6159701" y="3587113"/>
              <a:ext cx="18897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669"/>
              <a:r>
                <a:rPr lang="en-US" sz="1200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PowerShell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28435" y="1628861"/>
            <a:ext cx="3726269" cy="544434"/>
            <a:chOff x="7104580" y="2171813"/>
            <a:chExt cx="4968358" cy="725912"/>
          </a:xfrm>
        </p:grpSpPr>
        <p:sp>
          <p:nvSpPr>
            <p:cNvPr id="38" name="TextBox 37"/>
            <p:cNvSpPr txBox="1"/>
            <p:nvPr/>
          </p:nvSpPr>
          <p:spPr>
            <a:xfrm>
              <a:off x="7104581" y="2171813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Get-Service –Name Spooler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04580" y="2466838"/>
              <a:ext cx="49683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669"/>
              <a:r>
                <a:rPr lang="en-US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 </a:t>
              </a:r>
              <a:r>
                <a:rPr lang="en-US" sz="1125" dirty="0">
                  <a:solidFill>
                    <a:srgbClr val="404040"/>
                  </a:solidFill>
                  <a:latin typeface="Gotham Medium" panose="02000604030000020004" pitchFamily="50" charset="0"/>
                </a:rPr>
                <a:t>PS:&gt; Restart-Service –Name Spooler</a:t>
              </a:r>
            </a:p>
          </p:txBody>
        </p:sp>
      </p:grpSp>
      <p:cxnSp>
        <p:nvCxnSpPr>
          <p:cNvPr id="37" name="Straight Connector 36"/>
          <p:cNvCxnSpPr/>
          <p:nvPr/>
        </p:nvCxnSpPr>
        <p:spPr>
          <a:xfrm>
            <a:off x="5375674" y="1791827"/>
            <a:ext cx="3046808" cy="0"/>
          </a:xfrm>
          <a:prstGeom prst="line">
            <a:avLst/>
          </a:prstGeom>
          <a:ln w="38100" cap="rnd">
            <a:solidFill>
              <a:srgbClr val="FF0000">
                <a:alpha val="70000"/>
              </a:srgb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97499" y="1490361"/>
            <a:ext cx="1417321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Endpoint</a:t>
            </a:r>
          </a:p>
        </p:txBody>
      </p:sp>
      <p:pic>
        <p:nvPicPr>
          <p:cNvPr id="21" name="Content Placeholder 6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458" y="3258789"/>
            <a:ext cx="609152" cy="609152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2887027" y="2571224"/>
            <a:ext cx="1384341" cy="824978"/>
          </a:xfrm>
          <a:prstGeom prst="line">
            <a:avLst/>
          </a:prstGeom>
          <a:ln w="38100" cap="rnd">
            <a:solidFill>
              <a:schemeClr val="tx1">
                <a:alpha val="70000"/>
              </a:schemeClr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88372" y="3953573"/>
            <a:ext cx="141732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dirty="0">
                <a:solidFill>
                  <a:srgbClr val="404040"/>
                </a:solidFill>
                <a:latin typeface="Gotham Medium" panose="02000604030000020004" pitchFamily="50" charset="0"/>
              </a:rPr>
              <a:t>Regular user account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244" y="2128054"/>
            <a:ext cx="708106" cy="706444"/>
          </a:xfrm>
          <a:prstGeom prst="rect">
            <a:avLst/>
          </a:prstGeom>
        </p:spPr>
      </p:pic>
      <p:sp>
        <p:nvSpPr>
          <p:cNvPr id="28" name="Content Placeholder 2"/>
          <p:cNvSpPr txBox="1">
            <a:spLocks/>
          </p:cNvSpPr>
          <p:nvPr/>
        </p:nvSpPr>
        <p:spPr>
          <a:xfrm>
            <a:off x="5462754" y="2421183"/>
            <a:ext cx="2566903" cy="2132080"/>
          </a:xfrm>
          <a:prstGeom prst="rect">
            <a:avLst/>
          </a:prstGeom>
          <a:solidFill>
            <a:schemeClr val="accent5"/>
          </a:solidFill>
        </p:spPr>
        <p:txBody>
          <a:bodyPr lIns="137160" tIns="137160" rIns="137160" bIns="137160"/>
          <a:lstStyle>
            <a:lvl1pPr marL="57150" indent="-57150" algn="l" defTabSz="586003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SzPct val="75000"/>
              <a:buFont typeface="Myriad Pro" panose="020B0503030403020204" pitchFamily="34" charset="0"/>
              <a:buChar char=" "/>
              <a:defRPr sz="2400" b="0" i="0" kern="1200">
                <a:solidFill>
                  <a:schemeClr val="tx1"/>
                </a:solidFill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 marL="586003" indent="-28893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-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074" indent="-28689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Lucida Grande"/>
              <a:buChar char="•"/>
              <a:defRPr sz="2400" b="0" i="0" kern="120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200150" indent="-317500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371600" indent="-274638" algn="l" defTabSz="586003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SzPct val="75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tx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719263" indent="-292100" algn="l" defTabSz="586003" rtl="0" eaLnBrk="1" latinLnBrk="0" hangingPunct="1">
              <a:spcBef>
                <a:spcPts val="448"/>
              </a:spcBef>
              <a:buClr>
                <a:schemeClr val="tx1"/>
              </a:buClr>
              <a:buSzPct val="70000"/>
              <a:buFont typeface="Montserrat"/>
              <a:buChar char=" "/>
              <a:defRPr lang="en-US" sz="2400" b="0" i="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Arial"/>
              </a:defRPr>
            </a:lvl6pPr>
            <a:lvl7pPr marL="2003425" indent="-28892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7pPr>
            <a:lvl8pPr marL="2286000" indent="-282575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8pPr>
            <a:lvl9pPr marL="2571750" indent="-285750" algn="l" defTabSz="586003" rtl="0" eaLnBrk="1" latinLnBrk="0" hangingPunct="1">
              <a:spcBef>
                <a:spcPct val="20000"/>
              </a:spcBef>
              <a:buSzPct val="70000"/>
              <a:buFont typeface="Montserrat"/>
              <a:buChar char=" "/>
              <a:defRPr lang="en-US" sz="2400" kern="1200" baseline="0" dirty="0" smtClean="0">
                <a:solidFill>
                  <a:srgbClr val="404040"/>
                </a:solidFill>
                <a:effectLst/>
                <a:latin typeface="Gotham Book" panose="02000604040000020004" pitchFamily="50" charset="0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Virtual Accounts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One time privileged account</a:t>
            </a:r>
            <a:endParaRPr lang="en-US" sz="1500" b="1" i="1" dirty="0">
              <a:solidFill>
                <a:schemeClr val="bg1"/>
              </a:solidFill>
              <a:latin typeface="Gotham-Book" charset="0"/>
              <a:ea typeface="Gotham-Book" charset="0"/>
              <a:cs typeface="Gotham-Book" charset="0"/>
            </a:endParaRP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Runs under local Administrator</a:t>
            </a:r>
          </a:p>
          <a:p>
            <a:pPr>
              <a:spcBef>
                <a:spcPts val="750"/>
              </a:spcBef>
            </a:pPr>
            <a:r>
              <a:rPr lang="en-US" sz="1500" dirty="0">
                <a:solidFill>
                  <a:schemeClr val="bg1"/>
                </a:solidFill>
                <a:latin typeface="Gotham-Book" charset="0"/>
                <a:ea typeface="Gotham-Book" charset="0"/>
                <a:cs typeface="Gotham-Book" charset="0"/>
              </a:rPr>
              <a:t>Can be configured for other accounts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486227" y="4581858"/>
            <a:ext cx="41715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669"/>
            <a:r>
              <a:rPr lang="en-US" sz="1125" i="1" dirty="0">
                <a:solidFill>
                  <a:srgbClr val="404040"/>
                </a:solidFill>
                <a:latin typeface="Gotham Medium" panose="02000604030000020004" pitchFamily="50" charset="0"/>
              </a:rPr>
              <a:t>Currently does not work for Windows 7 or Windows Server 2008R2</a:t>
            </a:r>
          </a:p>
        </p:txBody>
      </p:sp>
    </p:spTree>
    <p:extLst>
      <p:ext uri="{BB962C8B-B14F-4D97-AF65-F5344CB8AC3E}">
        <p14:creationId xmlns:p14="http://schemas.microsoft.com/office/powerpoint/2010/main" val="16373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9" grpId="0"/>
      <p:bldP spid="24" grpId="0"/>
      <p:bldP spid="28" grpId="0" animBg="1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Working with the configuration files</a:t>
            </a:r>
          </a:p>
          <a:p>
            <a:r>
              <a:rPr lang="en-US" dirty="0" smtClean="0"/>
              <a:t>Review of my setup</a:t>
            </a:r>
          </a:p>
          <a:p>
            <a:r>
              <a:rPr lang="en-US" dirty="0" smtClean="0"/>
              <a:t>Working with files and cmdlets</a:t>
            </a:r>
          </a:p>
          <a:p>
            <a:pPr lvl="1"/>
            <a:r>
              <a:rPr lang="en-US" dirty="0" smtClean="0"/>
              <a:t>Session Configuration</a:t>
            </a:r>
          </a:p>
          <a:p>
            <a:pPr lvl="1"/>
            <a:r>
              <a:rPr lang="en-US" dirty="0" smtClean="0"/>
              <a:t>Role Capability</a:t>
            </a:r>
          </a:p>
          <a:p>
            <a:r>
              <a:rPr lang="en-US" dirty="0" smtClean="0"/>
              <a:t>Creating using parameters</a:t>
            </a:r>
          </a:p>
          <a:p>
            <a:r>
              <a:rPr lang="en-US" dirty="0" smtClean="0"/>
              <a:t>Scripting with Splatting for better maintenance</a:t>
            </a:r>
          </a:p>
          <a:p>
            <a:r>
              <a:rPr lang="en-US" dirty="0" smtClean="0"/>
              <a:t>A graphical solution</a:t>
            </a:r>
          </a:p>
        </p:txBody>
      </p:sp>
    </p:spTree>
    <p:extLst>
      <p:ext uri="{BB962C8B-B14F-4D97-AF65-F5344CB8AC3E}">
        <p14:creationId xmlns:p14="http://schemas.microsoft.com/office/powerpoint/2010/main" val="42716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Visual Studio Live! New York 2015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luralsight default theme">
  <a:themeElements>
    <a:clrScheme name="Pluralsight November 201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A62E5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182880" tIns="182880" rIns="182880" bIns="182880" rtlCol="0" anchor="ctr"/>
      <a:lstStyle>
        <a:defPPr algn="ctr">
          <a:spcBef>
            <a:spcPts val="600"/>
          </a:spcBef>
          <a:defRPr sz="2000"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B0143C8-13E6-454A-9299-B512B23402E9}" vid="{AB3F2E47-C8B3-4312-A86B-A41F7BC38B8E}"/>
    </a:ext>
  </a:extLst>
</a:theme>
</file>

<file path=ppt/theme/theme4.xml><?xml version="1.0" encoding="utf-8"?>
<a:theme xmlns:a="http://schemas.openxmlformats.org/drawingml/2006/main" name="1_Pluralsight default theme">
  <a:themeElements>
    <a:clrScheme name="Pluralsight November 201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A62E5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182880" tIns="182880" rIns="182880" bIns="182880" rtlCol="0" anchor="ctr"/>
      <a:lstStyle>
        <a:defPPr algn="ctr">
          <a:spcBef>
            <a:spcPts val="600"/>
          </a:spcBef>
          <a:defRPr sz="2000"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B0143C8-13E6-454A-9299-B512B23402E9}" vid="{AB3F2E47-C8B3-4312-A86B-A41F7BC38B8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2147</TotalTime>
  <Words>714</Words>
  <Application>Microsoft Macintosh PowerPoint</Application>
  <PresentationFormat>On-screen Show (16:9)</PresentationFormat>
  <Paragraphs>191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45" baseType="lpstr">
      <vt:lpstr>Arial</vt:lpstr>
      <vt:lpstr>Arial Bold</vt:lpstr>
      <vt:lpstr>Calibri</vt:lpstr>
      <vt:lpstr>Consolas</vt:lpstr>
      <vt:lpstr>Courier New</vt:lpstr>
      <vt:lpstr>Gotham Book</vt:lpstr>
      <vt:lpstr>Gotham Light</vt:lpstr>
      <vt:lpstr>Gotham Medium</vt:lpstr>
      <vt:lpstr>Gotham Rounded Light</vt:lpstr>
      <vt:lpstr>Gotham-Book</vt:lpstr>
      <vt:lpstr>Lucida Grande</vt:lpstr>
      <vt:lpstr>Montserrat</vt:lpstr>
      <vt:lpstr>ＭＳ Ｐゴシック</vt:lpstr>
      <vt:lpstr>Myriad Pro</vt:lpstr>
      <vt:lpstr>Myriad Pro Light</vt:lpstr>
      <vt:lpstr>Roboto Mono</vt:lpstr>
      <vt:lpstr>Times New Roman</vt:lpstr>
      <vt:lpstr>Wingdings</vt:lpstr>
      <vt:lpstr>Wingdings 3</vt:lpstr>
      <vt:lpstr>Office Theme</vt:lpstr>
      <vt:lpstr>Visual Studio Live! New York 2015</vt:lpstr>
      <vt:lpstr>Pluralsight default theme</vt:lpstr>
      <vt:lpstr>1_Pluralsight default theme</vt:lpstr>
      <vt:lpstr>PowerPoint Presentation</vt:lpstr>
      <vt:lpstr>PowerPoint Presentation</vt:lpstr>
      <vt:lpstr>PowerPoint Presentation</vt:lpstr>
      <vt:lpstr>Requirements for JEA</vt:lpstr>
      <vt:lpstr>Management Roles</vt:lpstr>
      <vt:lpstr>PowerShell Remoting</vt:lpstr>
      <vt:lpstr>PowerShell Remoting with JEA</vt:lpstr>
      <vt:lpstr>JEA and Virtual Accounts</vt:lpstr>
      <vt:lpstr>PowerPoint Presentation</vt:lpstr>
      <vt:lpstr>Centralized Deployment with Automation</vt:lpstr>
      <vt:lpstr>PowerPoint Presentation</vt:lpstr>
      <vt:lpstr>What Is Desired State Configuration?</vt:lpstr>
      <vt:lpstr>Deployment with DSC</vt:lpstr>
      <vt:lpstr>PowerPoint Presentation</vt:lpstr>
      <vt:lpstr>PowerPoint Presentation</vt:lpstr>
      <vt:lpstr>PowerPoint Presentation</vt:lpstr>
      <vt:lpstr>PowerPoint Presentation</vt:lpstr>
      <vt:lpstr>Identify the Role and tasks</vt:lpstr>
      <vt:lpstr>PowerPoint Presentation</vt:lpstr>
      <vt:lpstr>Concept: Just In Time (JIT)</vt:lpstr>
      <vt:lpstr>PowerPoint Presentation</vt:lpstr>
      <vt:lpstr>THANK YOU FOR ATTENDING!!!</vt:lpstr>
    </vt:vector>
  </TitlesOfParts>
  <Company>1105 Media Inc.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1105 Media Staff</dc:creator>
  <cp:lastModifiedBy>Jason Helmick</cp:lastModifiedBy>
  <cp:revision>34</cp:revision>
  <dcterms:created xsi:type="dcterms:W3CDTF">2017-05-01T20:28:59Z</dcterms:created>
  <dcterms:modified xsi:type="dcterms:W3CDTF">2017-08-08T18:56:39Z</dcterms:modified>
</cp:coreProperties>
</file>

<file path=docProps/thumbnail.jpeg>
</file>